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5"/>
  </p:notesMasterIdLst>
  <p:sldIdLst>
    <p:sldId id="263" r:id="rId5"/>
    <p:sldId id="310" r:id="rId6"/>
    <p:sldId id="317" r:id="rId7"/>
    <p:sldId id="315" r:id="rId8"/>
    <p:sldId id="318" r:id="rId9"/>
    <p:sldId id="319" r:id="rId10"/>
    <p:sldId id="320" r:id="rId11"/>
    <p:sldId id="316" r:id="rId12"/>
    <p:sldId id="314" r:id="rId13"/>
    <p:sldId id="264" r:id="rId14"/>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AD6"/>
    <a:srgbClr val="000000"/>
    <a:srgbClr val="0187AC"/>
    <a:srgbClr val="D66008"/>
    <a:srgbClr val="1AA4BE"/>
    <a:srgbClr val="52C3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3819CB-C49E-4A22-C36A-1BBB0B551C26}" v="52" dt="2023-02-28T13:15:22.154"/>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12700"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12700"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12700"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12700" cap="flat">
              <a:solidFill>
                <a:srgbClr val="000000"/>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firstCol>
    <a:lastRow>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12700"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lastRow>
    <a:firstRow>
      <a:tcTxStyle b="on"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3175" cap="flat">
              <a:solidFill>
                <a:srgbClr val="838383"/>
              </a:solidFill>
              <a:prstDash val="solid"/>
              <a:miter lim="400000"/>
            </a:ln>
          </a:left>
          <a:right>
            <a:ln w="3175" cap="flat">
              <a:solidFill>
                <a:srgbClr val="838383"/>
              </a:solidFill>
              <a:prstDash val="solid"/>
              <a:miter lim="400000"/>
            </a:ln>
          </a:right>
          <a:top>
            <a:ln w="3175" cap="flat">
              <a:solidFill>
                <a:srgbClr val="838383"/>
              </a:solidFill>
              <a:prstDash val="solid"/>
              <a:miter lim="400000"/>
            </a:ln>
          </a:top>
          <a:bottom>
            <a:ln w="3175" cap="flat">
              <a:solidFill>
                <a:srgbClr val="838383"/>
              </a:solidFill>
              <a:prstDash val="solid"/>
              <a:miter lim="400000"/>
            </a:ln>
          </a:bottom>
          <a:insideH>
            <a:ln w="3175" cap="flat">
              <a:solidFill>
                <a:srgbClr val="838383"/>
              </a:solidFill>
              <a:prstDash val="solid"/>
              <a:miter lim="400000"/>
            </a:ln>
          </a:insideH>
          <a:insideV>
            <a:ln w="3175"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808080"/>
              </a:solidFill>
              <a:prstDash val="solid"/>
              <a:miter lim="400000"/>
            </a:ln>
          </a:right>
          <a:top>
            <a:ln w="3175" cap="flat">
              <a:solidFill>
                <a:srgbClr val="808080"/>
              </a:solidFill>
              <a:prstDash val="solid"/>
              <a:miter lim="400000"/>
            </a:ln>
          </a:top>
          <a:bottom>
            <a:ln w="3175" cap="flat">
              <a:solidFill>
                <a:srgbClr val="808080"/>
              </a:solidFill>
              <a:prstDash val="solid"/>
              <a:miter lim="400000"/>
            </a:ln>
          </a:bottom>
          <a:insideH>
            <a:ln w="3175" cap="flat">
              <a:solidFill>
                <a:srgbClr val="808080"/>
              </a:solidFill>
              <a:prstDash val="solid"/>
              <a:miter lim="400000"/>
            </a:ln>
          </a:insideH>
          <a:insideV>
            <a:ln w="3175"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12700" cap="flat">
              <a:solidFill>
                <a:schemeClr val="accent3"/>
              </a:solidFill>
              <a:prstDash val="solid"/>
              <a:miter lim="400000"/>
            </a:ln>
          </a:top>
          <a:bottom>
            <a:ln w="3175" cap="flat">
              <a:solidFill>
                <a:srgbClr val="4D4D4D"/>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4D4D4D"/>
              </a:solidFill>
              <a:prstDash val="solid"/>
              <a:miter lim="400000"/>
            </a:ln>
          </a:right>
          <a:top>
            <a:ln w="3175" cap="flat">
              <a:solidFill>
                <a:srgbClr val="4D4D4D"/>
              </a:solidFill>
              <a:prstDash val="solid"/>
              <a:miter lim="400000"/>
            </a:ln>
          </a:top>
          <a:bottom>
            <a:ln w="3175" cap="flat">
              <a:solidFill>
                <a:srgbClr val="4D4D4D"/>
              </a:solidFill>
              <a:prstDash val="solid"/>
              <a:miter lim="400000"/>
            </a:ln>
          </a:bottom>
          <a:insideH>
            <a:ln w="3175" cap="flat">
              <a:solidFill>
                <a:srgbClr val="4D4D4D"/>
              </a:solidFill>
              <a:prstDash val="solid"/>
              <a:miter lim="400000"/>
            </a:ln>
          </a:insideH>
          <a:insideV>
            <a:ln w="3175"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12700" cap="flat">
              <a:solidFill>
                <a:srgbClr val="F8BA00"/>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3175" cap="flat">
              <a:solidFill>
                <a:srgbClr val="464646"/>
              </a:solidFill>
              <a:prstDash val="solid"/>
              <a:miter lim="400000"/>
            </a:ln>
          </a:left>
          <a:right>
            <a:ln w="3175" cap="flat">
              <a:solidFill>
                <a:srgbClr val="464646"/>
              </a:solidFill>
              <a:prstDash val="solid"/>
              <a:miter lim="400000"/>
            </a:ln>
          </a:right>
          <a:top>
            <a:ln w="3175" cap="flat">
              <a:solidFill>
                <a:srgbClr val="464646"/>
              </a:solidFill>
              <a:prstDash val="solid"/>
              <a:miter lim="400000"/>
            </a:ln>
          </a:top>
          <a:bottom>
            <a:ln w="3175" cap="flat">
              <a:solidFill>
                <a:srgbClr val="464646"/>
              </a:solidFill>
              <a:prstDash val="solid"/>
              <a:miter lim="400000"/>
            </a:ln>
          </a:bottom>
          <a:insideH>
            <a:ln w="3175" cap="flat">
              <a:solidFill>
                <a:srgbClr val="464646"/>
              </a:solidFill>
              <a:prstDash val="solid"/>
              <a:miter lim="400000"/>
            </a:ln>
          </a:insideH>
          <a:insideV>
            <a:ln w="3175"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3175" cap="flat">
              <a:solidFill>
                <a:srgbClr val="5E5E5E"/>
              </a:solidFill>
              <a:prstDash val="solid"/>
              <a:miter lim="400000"/>
            </a:ln>
          </a:left>
          <a:right>
            <a:ln w="3175" cap="flat">
              <a:solidFill>
                <a:srgbClr val="A6AAA9"/>
              </a:solidFill>
              <a:prstDash val="solid"/>
              <a:miter lim="400000"/>
            </a:ln>
          </a:right>
          <a:top>
            <a:ln w="3175" cap="flat">
              <a:solidFill>
                <a:srgbClr val="C3C3C3"/>
              </a:solidFill>
              <a:prstDash val="solid"/>
              <a:miter lim="400000"/>
            </a:ln>
          </a:top>
          <a:bottom>
            <a:ln w="3175" cap="flat">
              <a:solidFill>
                <a:srgbClr val="C3C3C3"/>
              </a:solidFill>
              <a:prstDash val="solid"/>
              <a:miter lim="400000"/>
            </a:ln>
          </a:bottom>
          <a:insideH>
            <a:ln w="3175" cap="flat">
              <a:solidFill>
                <a:srgbClr val="C3C3C3"/>
              </a:solidFill>
              <a:prstDash val="solid"/>
              <a:miter lim="400000"/>
            </a:ln>
          </a:insideH>
          <a:insideV>
            <a:ln w="3175"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3175" cap="flat">
              <a:solidFill>
                <a:srgbClr val="5E5E5E"/>
              </a:solidFill>
              <a:prstDash val="solid"/>
              <a:miter lim="400000"/>
            </a:ln>
          </a:left>
          <a:right>
            <a:ln w="3175" cap="flat">
              <a:solidFill>
                <a:srgbClr val="5E5E5E"/>
              </a:solidFill>
              <a:prstDash val="solid"/>
              <a:miter lim="400000"/>
            </a:ln>
          </a:right>
          <a:top>
            <a:ln w="12700" cap="flat">
              <a:solidFill>
                <a:srgbClr val="CB297B"/>
              </a:solidFill>
              <a:prstDash val="solid"/>
              <a:miter lim="400000"/>
            </a:ln>
          </a:top>
          <a:bottom>
            <a:ln w="3175" cap="flat">
              <a:solidFill>
                <a:srgbClr val="5E5E5E"/>
              </a:solidFill>
              <a:prstDash val="solid"/>
              <a:miter lim="400000"/>
            </a:ln>
          </a:bottom>
          <a:insideH>
            <a:ln w="3175" cap="flat">
              <a:solidFill>
                <a:srgbClr val="5E5E5E"/>
              </a:solidFill>
              <a:prstDash val="solid"/>
              <a:miter lim="400000"/>
            </a:ln>
          </a:insideH>
          <a:insideV>
            <a:ln w="3175"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5E5E5E"/>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3175" cap="flat">
              <a:solidFill>
                <a:srgbClr val="6C6C6C"/>
              </a:solidFill>
              <a:prstDash val="solid"/>
              <a:miter lim="400000"/>
            </a:ln>
          </a:left>
          <a:right>
            <a:ln w="12700"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12700" cap="flat">
              <a:solidFill>
                <a:srgbClr val="000000"/>
              </a:solidFill>
              <a:prstDash val="solid"/>
              <a:miter lim="400000"/>
            </a:ln>
          </a:top>
          <a:bottom>
            <a:ln w="3175" cap="flat">
              <a:solidFill>
                <a:srgbClr val="6C6C6C"/>
              </a:solidFill>
              <a:prstDash val="solid"/>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6C6C6C"/>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D6DCE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p:cViewPr varScale="1">
        <p:scale>
          <a:sx n="88" d="100"/>
          <a:sy n="88" d="100"/>
        </p:scale>
        <p:origin x="90"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iane Veeck" userId="f91dc588-8f3c-4a2c-bebf-c677effe9e36" providerId="ADAL" clId="{557EAEAA-4CE6-4016-92EF-F54BB7B410BD}"/>
    <pc:docChg chg="modSld">
      <pc:chgData name="Luciane Veeck" userId="f91dc588-8f3c-4a2c-bebf-c677effe9e36" providerId="ADAL" clId="{557EAEAA-4CE6-4016-92EF-F54BB7B410BD}" dt="2023-02-27T12:21:57.895" v="0" actId="1076"/>
      <pc:docMkLst>
        <pc:docMk/>
      </pc:docMkLst>
      <pc:sldChg chg="modSp">
        <pc:chgData name="Luciane Veeck" userId="f91dc588-8f3c-4a2c-bebf-c677effe9e36" providerId="ADAL" clId="{557EAEAA-4CE6-4016-92EF-F54BB7B410BD}" dt="2023-02-27T12:21:57.895" v="0" actId="1076"/>
        <pc:sldMkLst>
          <pc:docMk/>
          <pc:sldMk cId="2389260677" sldId="263"/>
        </pc:sldMkLst>
        <pc:picChg chg="mod">
          <ac:chgData name="Luciane Veeck" userId="f91dc588-8f3c-4a2c-bebf-c677effe9e36" providerId="ADAL" clId="{557EAEAA-4CE6-4016-92EF-F54BB7B410BD}" dt="2023-02-27T12:21:57.895" v="0" actId="1076"/>
          <ac:picMkLst>
            <pc:docMk/>
            <pc:sldMk cId="2389260677" sldId="263"/>
            <ac:picMk id="2" creationId="{00000000-0000-0000-0000-000000000000}"/>
          </ac:picMkLst>
        </pc:picChg>
      </pc:sldChg>
    </pc:docChg>
  </pc:docChgLst>
  <pc:docChgLst>
    <pc:chgData name="Luciane Veeck" userId="S::lveeck@wmo.int::f91dc588-8f3c-4a2c-bebf-c677effe9e36" providerId="AD" clId="Web-{8E3819CB-C49E-4A22-C36A-1BBB0B551C26}"/>
    <pc:docChg chg="addSld modSld">
      <pc:chgData name="Luciane Veeck" userId="S::lveeck@wmo.int::f91dc588-8f3c-4a2c-bebf-c677effe9e36" providerId="AD" clId="Web-{8E3819CB-C49E-4A22-C36A-1BBB0B551C26}" dt="2023-02-28T13:15:22.154" v="46"/>
      <pc:docMkLst>
        <pc:docMk/>
      </pc:docMkLst>
      <pc:sldChg chg="addSp modSp new">
        <pc:chgData name="Luciane Veeck" userId="S::lveeck@wmo.int::f91dc588-8f3c-4a2c-bebf-c677effe9e36" providerId="AD" clId="Web-{8E3819CB-C49E-4A22-C36A-1BBB0B551C26}" dt="2023-02-28T13:15:22.154" v="46"/>
        <pc:sldMkLst>
          <pc:docMk/>
          <pc:sldMk cId="2543967635" sldId="318"/>
        </pc:sldMkLst>
        <pc:spChg chg="add mod">
          <ac:chgData name="Luciane Veeck" userId="S::lveeck@wmo.int::f91dc588-8f3c-4a2c-bebf-c677effe9e36" providerId="AD" clId="Web-{8E3819CB-C49E-4A22-C36A-1BBB0B551C26}" dt="2023-02-28T13:11:40.865" v="7" actId="14100"/>
          <ac:spMkLst>
            <pc:docMk/>
            <pc:sldMk cId="2543967635" sldId="318"/>
            <ac:spMk id="3" creationId="{0581CF9F-D161-530C-7711-38898EE74BF6}"/>
          </ac:spMkLst>
        </pc:spChg>
        <pc:spChg chg="add mod">
          <ac:chgData name="Luciane Veeck" userId="S::lveeck@wmo.int::f91dc588-8f3c-4a2c-bebf-c677effe9e36" providerId="AD" clId="Web-{8E3819CB-C49E-4A22-C36A-1BBB0B551C26}" dt="2023-02-28T13:12:01.866" v="14" actId="1076"/>
          <ac:spMkLst>
            <pc:docMk/>
            <pc:sldMk cId="2543967635" sldId="318"/>
            <ac:spMk id="8" creationId="{EB204279-533B-210E-85E2-7DD2EB9915A8}"/>
          </ac:spMkLst>
        </pc:spChg>
        <pc:graphicFrameChg chg="add mod">
          <ac:chgData name="Luciane Veeck" userId="S::lveeck@wmo.int::f91dc588-8f3c-4a2c-bebf-c677effe9e36" providerId="AD" clId="Web-{8E3819CB-C49E-4A22-C36A-1BBB0B551C26}" dt="2023-02-28T13:12:01.819" v="12" actId="1076"/>
          <ac:graphicFrameMkLst>
            <pc:docMk/>
            <pc:sldMk cId="2543967635" sldId="318"/>
            <ac:graphicFrameMk id="5" creationId="{9186189F-D096-5B9A-577C-84200C124D88}"/>
          </ac:graphicFrameMkLst>
        </pc:graphicFrameChg>
        <pc:graphicFrameChg chg="add mod modGraphic">
          <ac:chgData name="Luciane Veeck" userId="S::lveeck@wmo.int::f91dc588-8f3c-4a2c-bebf-c677effe9e36" providerId="AD" clId="Web-{8E3819CB-C49E-4A22-C36A-1BBB0B551C26}" dt="2023-02-28T13:15:22.154" v="46"/>
          <ac:graphicFrameMkLst>
            <pc:docMk/>
            <pc:sldMk cId="2543967635" sldId="318"/>
            <ac:graphicFrameMk id="7" creationId="{42730F14-9429-E1F0-4E2B-694547537E2A}"/>
          </ac:graphicFrameMkLst>
        </pc:graphicFrameChg>
      </pc:sldChg>
      <pc:sldChg chg="new">
        <pc:chgData name="Luciane Veeck" userId="S::lveeck@wmo.int::f91dc588-8f3c-4a2c-bebf-c677effe9e36" providerId="AD" clId="Web-{8E3819CB-C49E-4A22-C36A-1BBB0B551C26}" dt="2023-02-28T13:10:56.145" v="1"/>
        <pc:sldMkLst>
          <pc:docMk/>
          <pc:sldMk cId="55200484" sldId="319"/>
        </pc:sldMkLst>
      </pc:sldChg>
      <pc:sldChg chg="new">
        <pc:chgData name="Luciane Veeck" userId="S::lveeck@wmo.int::f91dc588-8f3c-4a2c-bebf-c677effe9e36" providerId="AD" clId="Web-{8E3819CB-C49E-4A22-C36A-1BBB0B551C26}" dt="2023-02-28T13:10:57.645" v="2"/>
        <pc:sldMkLst>
          <pc:docMk/>
          <pc:sldMk cId="516460267" sldId="320"/>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F6A011-EF9E-4176-8018-5A9103907265}" type="doc">
      <dgm:prSet loTypeId="urn:microsoft.com/office/officeart/2005/8/layout/chevron1" loCatId="process" qsTypeId="urn:microsoft.com/office/officeart/2005/8/quickstyle/simple1" qsCatId="simple" csTypeId="urn:microsoft.com/office/officeart/2005/8/colors/accent1_2" csCatId="accent1" phldr="1"/>
      <dgm:spPr/>
    </dgm:pt>
    <dgm:pt modelId="{C7170384-37B5-40C7-93DD-D496CA3841A1}">
      <dgm:prSet phldrT="[Text]"/>
      <dgm:spPr>
        <a:solidFill>
          <a:schemeClr val="accent4"/>
        </a:solidFill>
      </dgm:spPr>
      <dgm:t>
        <a:bodyPr/>
        <a:lstStyle/>
        <a:p>
          <a:r>
            <a:rPr lang="en-US" b="1" dirty="0"/>
            <a:t>Assess</a:t>
          </a:r>
        </a:p>
      </dgm:t>
    </dgm:pt>
    <dgm:pt modelId="{39791BCC-25FB-485C-A2CE-F55C3D2A04FA}" type="parTrans" cxnId="{7BB77E1F-84E0-4CFF-A2EA-5798004CF64F}">
      <dgm:prSet/>
      <dgm:spPr/>
      <dgm:t>
        <a:bodyPr/>
        <a:lstStyle/>
        <a:p>
          <a:endParaRPr lang="en-US"/>
        </a:p>
      </dgm:t>
    </dgm:pt>
    <dgm:pt modelId="{5FAD207C-AA93-4D02-B723-47B8C84A6C33}" type="sibTrans" cxnId="{7BB77E1F-84E0-4CFF-A2EA-5798004CF64F}">
      <dgm:prSet/>
      <dgm:spPr/>
      <dgm:t>
        <a:bodyPr/>
        <a:lstStyle/>
        <a:p>
          <a:endParaRPr lang="en-US"/>
        </a:p>
      </dgm:t>
    </dgm:pt>
    <dgm:pt modelId="{A198C4C8-ABE3-4DF6-89EF-9257F53AB0F0}">
      <dgm:prSet phldrT="[Text]"/>
      <dgm:spPr>
        <a:solidFill>
          <a:schemeClr val="accent4"/>
        </a:solidFill>
      </dgm:spPr>
      <dgm:t>
        <a:bodyPr/>
        <a:lstStyle/>
        <a:p>
          <a:r>
            <a:rPr lang="en-US" b="1" dirty="0"/>
            <a:t>Engage</a:t>
          </a:r>
        </a:p>
      </dgm:t>
    </dgm:pt>
    <dgm:pt modelId="{ACFF4103-5CC8-4B67-82F9-11436F30EA9F}" type="parTrans" cxnId="{FF8A5CCC-517C-4CBC-9AE3-6626EEB51B81}">
      <dgm:prSet/>
      <dgm:spPr/>
      <dgm:t>
        <a:bodyPr/>
        <a:lstStyle/>
        <a:p>
          <a:endParaRPr lang="en-US"/>
        </a:p>
      </dgm:t>
    </dgm:pt>
    <dgm:pt modelId="{26AD0663-9BD8-43D2-AB55-2D2A851C3AA3}" type="sibTrans" cxnId="{FF8A5CCC-517C-4CBC-9AE3-6626EEB51B81}">
      <dgm:prSet/>
      <dgm:spPr/>
      <dgm:t>
        <a:bodyPr/>
        <a:lstStyle/>
        <a:p>
          <a:endParaRPr lang="en-US"/>
        </a:p>
      </dgm:t>
    </dgm:pt>
    <dgm:pt modelId="{C421F580-CE66-439D-9561-502D6F3282E6}">
      <dgm:prSet phldrT="[Text]"/>
      <dgm:spPr>
        <a:solidFill>
          <a:schemeClr val="accent4"/>
        </a:solidFill>
      </dgm:spPr>
      <dgm:t>
        <a:bodyPr/>
        <a:lstStyle/>
        <a:p>
          <a:r>
            <a:rPr lang="en-US" b="1" dirty="0"/>
            <a:t>Design</a:t>
          </a:r>
        </a:p>
      </dgm:t>
    </dgm:pt>
    <dgm:pt modelId="{A49F6007-766D-4640-8BFD-D04108EDA6CB}" type="parTrans" cxnId="{D5CA864C-88E2-4138-AB5E-D2B05AFA3547}">
      <dgm:prSet/>
      <dgm:spPr/>
      <dgm:t>
        <a:bodyPr/>
        <a:lstStyle/>
        <a:p>
          <a:endParaRPr lang="en-US"/>
        </a:p>
      </dgm:t>
    </dgm:pt>
    <dgm:pt modelId="{D38BC8D1-2563-4F2F-AB11-23A37D2E9B71}" type="sibTrans" cxnId="{D5CA864C-88E2-4138-AB5E-D2B05AFA3547}">
      <dgm:prSet/>
      <dgm:spPr/>
      <dgm:t>
        <a:bodyPr/>
        <a:lstStyle/>
        <a:p>
          <a:endParaRPr lang="en-US"/>
        </a:p>
      </dgm:t>
    </dgm:pt>
    <dgm:pt modelId="{305860E0-DEFF-4301-AB38-EDBDB9AA7C32}">
      <dgm:prSet phldrT="[Text]"/>
      <dgm:spPr>
        <a:solidFill>
          <a:schemeClr val="accent4"/>
        </a:solidFill>
      </dgm:spPr>
      <dgm:t>
        <a:bodyPr/>
        <a:lstStyle/>
        <a:p>
          <a:r>
            <a:rPr lang="en-US" b="1" dirty="0"/>
            <a:t>Evaluate</a:t>
          </a:r>
        </a:p>
      </dgm:t>
    </dgm:pt>
    <dgm:pt modelId="{7191E71F-AA69-4328-B24C-296E7492AB45}" type="parTrans" cxnId="{F1160D65-F585-496C-8FBE-A280E1AD6AD7}">
      <dgm:prSet/>
      <dgm:spPr/>
      <dgm:t>
        <a:bodyPr/>
        <a:lstStyle/>
        <a:p>
          <a:endParaRPr lang="en-US"/>
        </a:p>
      </dgm:t>
    </dgm:pt>
    <dgm:pt modelId="{86A35613-4329-46CE-B7D0-52D9122F8AD5}" type="sibTrans" cxnId="{F1160D65-F585-496C-8FBE-A280E1AD6AD7}">
      <dgm:prSet/>
      <dgm:spPr/>
      <dgm:t>
        <a:bodyPr/>
        <a:lstStyle/>
        <a:p>
          <a:endParaRPr lang="en-US"/>
        </a:p>
      </dgm:t>
    </dgm:pt>
    <dgm:pt modelId="{BC9DA0A9-48D6-43D1-B9FE-B3780BB3E63B}">
      <dgm:prSet phldrT="[Text]"/>
      <dgm:spPr>
        <a:solidFill>
          <a:schemeClr val="accent4"/>
        </a:solidFill>
      </dgm:spPr>
      <dgm:t>
        <a:bodyPr/>
        <a:lstStyle/>
        <a:p>
          <a:r>
            <a:rPr lang="en-US" b="1" dirty="0"/>
            <a:t>Implement</a:t>
          </a:r>
        </a:p>
      </dgm:t>
    </dgm:pt>
    <dgm:pt modelId="{6ACB84C2-B635-4782-A80E-6BC3B8429B17}" type="parTrans" cxnId="{2CCCF8D5-855E-400C-924D-62FF6207B272}">
      <dgm:prSet/>
      <dgm:spPr/>
      <dgm:t>
        <a:bodyPr/>
        <a:lstStyle/>
        <a:p>
          <a:endParaRPr lang="en-US"/>
        </a:p>
      </dgm:t>
    </dgm:pt>
    <dgm:pt modelId="{D87D4B63-9A85-46C2-B286-2737FA02BDA3}" type="sibTrans" cxnId="{2CCCF8D5-855E-400C-924D-62FF6207B272}">
      <dgm:prSet/>
      <dgm:spPr/>
      <dgm:t>
        <a:bodyPr/>
        <a:lstStyle/>
        <a:p>
          <a:endParaRPr lang="en-US"/>
        </a:p>
      </dgm:t>
    </dgm:pt>
    <dgm:pt modelId="{1263E943-770B-4209-92C6-50234F196EFC}" type="pres">
      <dgm:prSet presAssocID="{29F6A011-EF9E-4176-8018-5A9103907265}" presName="Name0" presStyleCnt="0">
        <dgm:presLayoutVars>
          <dgm:dir/>
          <dgm:animLvl val="lvl"/>
          <dgm:resizeHandles val="exact"/>
        </dgm:presLayoutVars>
      </dgm:prSet>
      <dgm:spPr/>
    </dgm:pt>
    <dgm:pt modelId="{7F3AEDF6-7394-42AC-9830-58F3F5A18FBB}" type="pres">
      <dgm:prSet presAssocID="{C7170384-37B5-40C7-93DD-D496CA3841A1}" presName="parTxOnly" presStyleLbl="node1" presStyleIdx="0" presStyleCnt="5">
        <dgm:presLayoutVars>
          <dgm:chMax val="0"/>
          <dgm:chPref val="0"/>
          <dgm:bulletEnabled val="1"/>
        </dgm:presLayoutVars>
      </dgm:prSet>
      <dgm:spPr/>
    </dgm:pt>
    <dgm:pt modelId="{0CE2D693-639C-4390-B0C2-1A57F46B08B0}" type="pres">
      <dgm:prSet presAssocID="{5FAD207C-AA93-4D02-B723-47B8C84A6C33}" presName="parTxOnlySpace" presStyleCnt="0"/>
      <dgm:spPr/>
    </dgm:pt>
    <dgm:pt modelId="{50B22A88-EB59-4993-BEC5-6C0825D024B2}" type="pres">
      <dgm:prSet presAssocID="{A198C4C8-ABE3-4DF6-89EF-9257F53AB0F0}" presName="parTxOnly" presStyleLbl="node1" presStyleIdx="1" presStyleCnt="5">
        <dgm:presLayoutVars>
          <dgm:chMax val="0"/>
          <dgm:chPref val="0"/>
          <dgm:bulletEnabled val="1"/>
        </dgm:presLayoutVars>
      </dgm:prSet>
      <dgm:spPr/>
    </dgm:pt>
    <dgm:pt modelId="{459CBE8F-81AF-46CC-8FF0-AED2947C7F69}" type="pres">
      <dgm:prSet presAssocID="{26AD0663-9BD8-43D2-AB55-2D2A851C3AA3}" presName="parTxOnlySpace" presStyleCnt="0"/>
      <dgm:spPr/>
    </dgm:pt>
    <dgm:pt modelId="{FC1D80B0-E193-4806-B2AB-D2E8A5B0FEF8}" type="pres">
      <dgm:prSet presAssocID="{C421F580-CE66-439D-9561-502D6F3282E6}" presName="parTxOnly" presStyleLbl="node1" presStyleIdx="2" presStyleCnt="5">
        <dgm:presLayoutVars>
          <dgm:chMax val="0"/>
          <dgm:chPref val="0"/>
          <dgm:bulletEnabled val="1"/>
        </dgm:presLayoutVars>
      </dgm:prSet>
      <dgm:spPr/>
    </dgm:pt>
    <dgm:pt modelId="{B65CE616-A7DD-41BA-8970-39244A081476}" type="pres">
      <dgm:prSet presAssocID="{D38BC8D1-2563-4F2F-AB11-23A37D2E9B71}" presName="parTxOnlySpace" presStyleCnt="0"/>
      <dgm:spPr/>
    </dgm:pt>
    <dgm:pt modelId="{BF780FAE-B538-4C3D-B983-49A3B05CDD49}" type="pres">
      <dgm:prSet presAssocID="{BC9DA0A9-48D6-43D1-B9FE-B3780BB3E63B}" presName="parTxOnly" presStyleLbl="node1" presStyleIdx="3" presStyleCnt="5">
        <dgm:presLayoutVars>
          <dgm:chMax val="0"/>
          <dgm:chPref val="0"/>
          <dgm:bulletEnabled val="1"/>
        </dgm:presLayoutVars>
      </dgm:prSet>
      <dgm:spPr/>
    </dgm:pt>
    <dgm:pt modelId="{9AF428E5-3E56-4404-B6C8-0E3447D15A07}" type="pres">
      <dgm:prSet presAssocID="{D87D4B63-9A85-46C2-B286-2737FA02BDA3}" presName="parTxOnlySpace" presStyleCnt="0"/>
      <dgm:spPr/>
    </dgm:pt>
    <dgm:pt modelId="{77F09780-A731-4FCC-A988-434D2F560716}" type="pres">
      <dgm:prSet presAssocID="{305860E0-DEFF-4301-AB38-EDBDB9AA7C32}" presName="parTxOnly" presStyleLbl="node1" presStyleIdx="4" presStyleCnt="5">
        <dgm:presLayoutVars>
          <dgm:chMax val="0"/>
          <dgm:chPref val="0"/>
          <dgm:bulletEnabled val="1"/>
        </dgm:presLayoutVars>
      </dgm:prSet>
      <dgm:spPr/>
    </dgm:pt>
  </dgm:ptLst>
  <dgm:cxnLst>
    <dgm:cxn modelId="{7BB77E1F-84E0-4CFF-A2EA-5798004CF64F}" srcId="{29F6A011-EF9E-4176-8018-5A9103907265}" destId="{C7170384-37B5-40C7-93DD-D496CA3841A1}" srcOrd="0" destOrd="0" parTransId="{39791BCC-25FB-485C-A2CE-F55C3D2A04FA}" sibTransId="{5FAD207C-AA93-4D02-B723-47B8C84A6C33}"/>
    <dgm:cxn modelId="{256E213A-E46A-49F3-AFF3-B4E5618061F4}" type="presOf" srcId="{BC9DA0A9-48D6-43D1-B9FE-B3780BB3E63B}" destId="{BF780FAE-B538-4C3D-B983-49A3B05CDD49}" srcOrd="0" destOrd="0" presId="urn:microsoft.com/office/officeart/2005/8/layout/chevron1"/>
    <dgm:cxn modelId="{86CC2C62-196F-4909-BE64-FD2ABED25358}" type="presOf" srcId="{C421F580-CE66-439D-9561-502D6F3282E6}" destId="{FC1D80B0-E193-4806-B2AB-D2E8A5B0FEF8}" srcOrd="0" destOrd="0" presId="urn:microsoft.com/office/officeart/2005/8/layout/chevron1"/>
    <dgm:cxn modelId="{F1160D65-F585-496C-8FBE-A280E1AD6AD7}" srcId="{29F6A011-EF9E-4176-8018-5A9103907265}" destId="{305860E0-DEFF-4301-AB38-EDBDB9AA7C32}" srcOrd="4" destOrd="0" parTransId="{7191E71F-AA69-4328-B24C-296E7492AB45}" sibTransId="{86A35613-4329-46CE-B7D0-52D9122F8AD5}"/>
    <dgm:cxn modelId="{D5CA864C-88E2-4138-AB5E-D2B05AFA3547}" srcId="{29F6A011-EF9E-4176-8018-5A9103907265}" destId="{C421F580-CE66-439D-9561-502D6F3282E6}" srcOrd="2" destOrd="0" parTransId="{A49F6007-766D-4640-8BFD-D04108EDA6CB}" sibTransId="{D38BC8D1-2563-4F2F-AB11-23A37D2E9B71}"/>
    <dgm:cxn modelId="{5C28F0A2-6B25-4098-A53F-7DA65CBC1778}" type="presOf" srcId="{A198C4C8-ABE3-4DF6-89EF-9257F53AB0F0}" destId="{50B22A88-EB59-4993-BEC5-6C0825D024B2}" srcOrd="0" destOrd="0" presId="urn:microsoft.com/office/officeart/2005/8/layout/chevron1"/>
    <dgm:cxn modelId="{5F6922C1-4898-40C0-B89B-9DCF2E3BC865}" type="presOf" srcId="{29F6A011-EF9E-4176-8018-5A9103907265}" destId="{1263E943-770B-4209-92C6-50234F196EFC}" srcOrd="0" destOrd="0" presId="urn:microsoft.com/office/officeart/2005/8/layout/chevron1"/>
    <dgm:cxn modelId="{FF8A5CCC-517C-4CBC-9AE3-6626EEB51B81}" srcId="{29F6A011-EF9E-4176-8018-5A9103907265}" destId="{A198C4C8-ABE3-4DF6-89EF-9257F53AB0F0}" srcOrd="1" destOrd="0" parTransId="{ACFF4103-5CC8-4B67-82F9-11436F30EA9F}" sibTransId="{26AD0663-9BD8-43D2-AB55-2D2A851C3AA3}"/>
    <dgm:cxn modelId="{2CCCF8D5-855E-400C-924D-62FF6207B272}" srcId="{29F6A011-EF9E-4176-8018-5A9103907265}" destId="{BC9DA0A9-48D6-43D1-B9FE-B3780BB3E63B}" srcOrd="3" destOrd="0" parTransId="{6ACB84C2-B635-4782-A80E-6BC3B8429B17}" sibTransId="{D87D4B63-9A85-46C2-B286-2737FA02BDA3}"/>
    <dgm:cxn modelId="{19A07ED8-F6C9-41F4-8CF5-03651EF1F4B5}" type="presOf" srcId="{C7170384-37B5-40C7-93DD-D496CA3841A1}" destId="{7F3AEDF6-7394-42AC-9830-58F3F5A18FBB}" srcOrd="0" destOrd="0" presId="urn:microsoft.com/office/officeart/2005/8/layout/chevron1"/>
    <dgm:cxn modelId="{7D6DBBF5-5C45-4F72-9165-0566A1BECF8C}" type="presOf" srcId="{305860E0-DEFF-4301-AB38-EDBDB9AA7C32}" destId="{77F09780-A731-4FCC-A988-434D2F560716}" srcOrd="0" destOrd="0" presId="urn:microsoft.com/office/officeart/2005/8/layout/chevron1"/>
    <dgm:cxn modelId="{199933F1-CBF0-4AD3-A8D8-C9F428DAF432}" type="presParOf" srcId="{1263E943-770B-4209-92C6-50234F196EFC}" destId="{7F3AEDF6-7394-42AC-9830-58F3F5A18FBB}" srcOrd="0" destOrd="0" presId="urn:microsoft.com/office/officeart/2005/8/layout/chevron1"/>
    <dgm:cxn modelId="{20AED0B1-EA08-408D-999D-00460EEE6354}" type="presParOf" srcId="{1263E943-770B-4209-92C6-50234F196EFC}" destId="{0CE2D693-639C-4390-B0C2-1A57F46B08B0}" srcOrd="1" destOrd="0" presId="urn:microsoft.com/office/officeart/2005/8/layout/chevron1"/>
    <dgm:cxn modelId="{F0FDAA5F-85F9-4AA0-A9AF-EA6BAB68C85C}" type="presParOf" srcId="{1263E943-770B-4209-92C6-50234F196EFC}" destId="{50B22A88-EB59-4993-BEC5-6C0825D024B2}" srcOrd="2" destOrd="0" presId="urn:microsoft.com/office/officeart/2005/8/layout/chevron1"/>
    <dgm:cxn modelId="{CE98A74A-9CB1-41AE-8A11-18507F8A9E4E}" type="presParOf" srcId="{1263E943-770B-4209-92C6-50234F196EFC}" destId="{459CBE8F-81AF-46CC-8FF0-AED2947C7F69}" srcOrd="3" destOrd="0" presId="urn:microsoft.com/office/officeart/2005/8/layout/chevron1"/>
    <dgm:cxn modelId="{C0D2CAC0-22BF-4BB1-B77A-C8A049A57CE0}" type="presParOf" srcId="{1263E943-770B-4209-92C6-50234F196EFC}" destId="{FC1D80B0-E193-4806-B2AB-D2E8A5B0FEF8}" srcOrd="4" destOrd="0" presId="urn:microsoft.com/office/officeart/2005/8/layout/chevron1"/>
    <dgm:cxn modelId="{2D4BB904-9BFB-485F-A5FC-ECD4AD27CD03}" type="presParOf" srcId="{1263E943-770B-4209-92C6-50234F196EFC}" destId="{B65CE616-A7DD-41BA-8970-39244A081476}" srcOrd="5" destOrd="0" presId="urn:microsoft.com/office/officeart/2005/8/layout/chevron1"/>
    <dgm:cxn modelId="{A819BE30-608C-4D2E-89C1-489053FA3A25}" type="presParOf" srcId="{1263E943-770B-4209-92C6-50234F196EFC}" destId="{BF780FAE-B538-4C3D-B983-49A3B05CDD49}" srcOrd="6" destOrd="0" presId="urn:microsoft.com/office/officeart/2005/8/layout/chevron1"/>
    <dgm:cxn modelId="{D99BE065-4E98-490E-9BD6-C30AD72A9ED5}" type="presParOf" srcId="{1263E943-770B-4209-92C6-50234F196EFC}" destId="{9AF428E5-3E56-4404-B6C8-0E3447D15A07}" srcOrd="7" destOrd="0" presId="urn:microsoft.com/office/officeart/2005/8/layout/chevron1"/>
    <dgm:cxn modelId="{6100379C-DF6D-41F4-A9E2-30AE94111B30}" type="presParOf" srcId="{1263E943-770B-4209-92C6-50234F196EFC}" destId="{77F09780-A731-4FCC-A988-434D2F560716}"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3AEDF6-7394-42AC-9830-58F3F5A18FBB}">
      <dsp:nvSpPr>
        <dsp:cNvPr id="0" name=""/>
        <dsp:cNvSpPr/>
      </dsp:nvSpPr>
      <dsp:spPr>
        <a:xfrm>
          <a:off x="1731" y="2253902"/>
          <a:ext cx="1540939" cy="616375"/>
        </a:xfrm>
        <a:prstGeom prst="chevron">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US" sz="1300" b="1" kern="1200" dirty="0"/>
            <a:t>Assess</a:t>
          </a:r>
        </a:p>
      </dsp:txBody>
      <dsp:txXfrm>
        <a:off x="309919" y="2253902"/>
        <a:ext cx="924564" cy="616375"/>
      </dsp:txXfrm>
    </dsp:sp>
    <dsp:sp modelId="{50B22A88-EB59-4993-BEC5-6C0825D024B2}">
      <dsp:nvSpPr>
        <dsp:cNvPr id="0" name=""/>
        <dsp:cNvSpPr/>
      </dsp:nvSpPr>
      <dsp:spPr>
        <a:xfrm>
          <a:off x="1388577" y="2253902"/>
          <a:ext cx="1540939" cy="616375"/>
        </a:xfrm>
        <a:prstGeom prst="chevron">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US" sz="1300" b="1" kern="1200" dirty="0"/>
            <a:t>Engage</a:t>
          </a:r>
        </a:p>
      </dsp:txBody>
      <dsp:txXfrm>
        <a:off x="1696765" y="2253902"/>
        <a:ext cx="924564" cy="616375"/>
      </dsp:txXfrm>
    </dsp:sp>
    <dsp:sp modelId="{FC1D80B0-E193-4806-B2AB-D2E8A5B0FEF8}">
      <dsp:nvSpPr>
        <dsp:cNvPr id="0" name=""/>
        <dsp:cNvSpPr/>
      </dsp:nvSpPr>
      <dsp:spPr>
        <a:xfrm>
          <a:off x="2775423" y="2253902"/>
          <a:ext cx="1540939" cy="616375"/>
        </a:xfrm>
        <a:prstGeom prst="chevron">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US" sz="1300" b="1" kern="1200" dirty="0"/>
            <a:t>Design</a:t>
          </a:r>
        </a:p>
      </dsp:txBody>
      <dsp:txXfrm>
        <a:off x="3083611" y="2253902"/>
        <a:ext cx="924564" cy="616375"/>
      </dsp:txXfrm>
    </dsp:sp>
    <dsp:sp modelId="{BF780FAE-B538-4C3D-B983-49A3B05CDD49}">
      <dsp:nvSpPr>
        <dsp:cNvPr id="0" name=""/>
        <dsp:cNvSpPr/>
      </dsp:nvSpPr>
      <dsp:spPr>
        <a:xfrm>
          <a:off x="4162268" y="2253902"/>
          <a:ext cx="1540939" cy="616375"/>
        </a:xfrm>
        <a:prstGeom prst="chevron">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US" sz="1300" b="1" kern="1200" dirty="0"/>
            <a:t>Implement</a:t>
          </a:r>
        </a:p>
      </dsp:txBody>
      <dsp:txXfrm>
        <a:off x="4470456" y="2253902"/>
        <a:ext cx="924564" cy="616375"/>
      </dsp:txXfrm>
    </dsp:sp>
    <dsp:sp modelId="{77F09780-A731-4FCC-A988-434D2F560716}">
      <dsp:nvSpPr>
        <dsp:cNvPr id="0" name=""/>
        <dsp:cNvSpPr/>
      </dsp:nvSpPr>
      <dsp:spPr>
        <a:xfrm>
          <a:off x="5549114" y="2253902"/>
          <a:ext cx="1540939" cy="616375"/>
        </a:xfrm>
        <a:prstGeom prst="chevron">
          <a:avLst/>
        </a:prstGeom>
        <a:solidFill>
          <a:schemeClr val="accent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en-US" sz="1300" b="1" kern="1200" dirty="0"/>
            <a:t>Evaluate</a:t>
          </a:r>
        </a:p>
      </dsp:txBody>
      <dsp:txXfrm>
        <a:off x="5857302" y="2253902"/>
        <a:ext cx="924564" cy="616375"/>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9" name="Shape 169"/>
          <p:cNvSpPr>
            <a:spLocks noGrp="1" noRot="1" noChangeAspect="1"/>
          </p:cNvSpPr>
          <p:nvPr>
            <p:ph type="sldImg"/>
          </p:nvPr>
        </p:nvSpPr>
        <p:spPr>
          <a:xfrm>
            <a:off x="1143000" y="685800"/>
            <a:ext cx="4572000" cy="3429000"/>
          </a:xfrm>
          <a:prstGeom prst="rect">
            <a:avLst/>
          </a:prstGeom>
        </p:spPr>
        <p:txBody>
          <a:bodyPr/>
          <a:lstStyle/>
          <a:p>
            <a:endParaRPr/>
          </a:p>
        </p:txBody>
      </p:sp>
      <p:sp>
        <p:nvSpPr>
          <p:cNvPr id="170" name="Shape 17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640714" y="7544460"/>
            <a:ext cx="11717870" cy="339723"/>
          </a:xfrm>
          <a:prstGeom prst="rect">
            <a:avLst/>
          </a:prstGeom>
        </p:spPr>
        <p:txBody>
          <a:bodyPr lIns="24383" tIns="24383" rIns="24383" bIns="24383"/>
          <a:lstStyle>
            <a:lvl1pPr defTabSz="487228">
              <a:defRPr sz="1992"/>
            </a:lvl1pPr>
          </a:lstStyle>
          <a:p>
            <a:r>
              <a:t>Author and Date</a:t>
            </a:r>
          </a:p>
        </p:txBody>
      </p:sp>
      <p:sp>
        <p:nvSpPr>
          <p:cNvPr id="12" name="Presentation Title"/>
          <p:cNvSpPr txBox="1">
            <a:spLocks noGrp="1"/>
          </p:cNvSpPr>
          <p:nvPr>
            <p:ph type="title" hasCustomPrompt="1"/>
          </p:nvPr>
        </p:nvSpPr>
        <p:spPr>
          <a:prstGeom prst="rect">
            <a:avLst/>
          </a:prstGeom>
        </p:spPr>
        <p:txBody>
          <a:bodyPr/>
          <a:lstStyle/>
          <a:p>
            <a:r>
              <a:t>Presentation Title</a:t>
            </a:r>
          </a:p>
        </p:txBody>
      </p:sp>
      <p:sp>
        <p:nvSpPr>
          <p:cNvPr id="13" name="Body Level One…"/>
          <p:cNvSpPr txBox="1">
            <a:spLocks noGrp="1"/>
          </p:cNvSpPr>
          <p:nvPr>
            <p:ph type="body" sz="quarter" idx="1" hasCustomPrompt="1"/>
          </p:nvPr>
        </p:nvSpPr>
        <p:spPr>
          <a:prstGeom prst="rect">
            <a:avLst/>
          </a:prstGeom>
        </p:spPr>
        <p:txBody>
          <a:body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1296013" y="6912775"/>
            <a:ext cx="10773362" cy="339723"/>
          </a:xfrm>
          <a:prstGeom prst="rect">
            <a:avLst/>
          </a:prstGeom>
        </p:spPr>
        <p:txBody>
          <a:bodyPr lIns="24383" tIns="24383" rIns="24383" bIns="24383"/>
          <a:lstStyle>
            <a:lvl1pPr defTabSz="487228">
              <a:defRPr sz="1992"/>
            </a:lvl1pPr>
          </a:lstStyle>
          <a:p>
            <a:r>
              <a:t>Attribution</a:t>
            </a:r>
          </a:p>
        </p:txBody>
      </p:sp>
      <p:sp>
        <p:nvSpPr>
          <p:cNvPr id="116" name="Body Level One…"/>
          <p:cNvSpPr txBox="1">
            <a:spLocks noGrp="1"/>
          </p:cNvSpPr>
          <p:nvPr>
            <p:ph type="body" sz="quarter" idx="1" hasCustomPrompt="1"/>
          </p:nvPr>
        </p:nvSpPr>
        <p:spPr>
          <a:xfrm>
            <a:off x="935425" y="3853792"/>
            <a:ext cx="11133950" cy="2046016"/>
          </a:xfrm>
          <a:prstGeom prst="rect">
            <a:avLst/>
          </a:prstGeom>
        </p:spPr>
        <p:txBody>
          <a:bodyPr/>
          <a:lstStyle>
            <a:lvl1pPr marL="454345" indent="-334151" defTabSz="1733930">
              <a:lnSpc>
                <a:spcPct val="90000"/>
              </a:lnSpc>
              <a:defRPr sz="6000" b="0" spc="-119">
                <a:latin typeface="Helvetica Neue Medium"/>
                <a:ea typeface="Helvetica Neue Medium"/>
                <a:cs typeface="Helvetica Neue Medium"/>
                <a:sym typeface="Helvetica Neue Medium"/>
              </a:defRPr>
            </a:lvl1pPr>
            <a:lvl2pPr marL="454345" indent="123048" defTabSz="1733930">
              <a:lnSpc>
                <a:spcPct val="90000"/>
              </a:lnSpc>
              <a:defRPr sz="6000" b="0" spc="-119">
                <a:latin typeface="Helvetica Neue Medium"/>
                <a:ea typeface="Helvetica Neue Medium"/>
                <a:cs typeface="Helvetica Neue Medium"/>
                <a:sym typeface="Helvetica Neue Medium"/>
              </a:defRPr>
            </a:lvl2pPr>
            <a:lvl3pPr marL="454345" indent="580248" defTabSz="1733930">
              <a:lnSpc>
                <a:spcPct val="90000"/>
              </a:lnSpc>
              <a:defRPr sz="6000" b="0" spc="-119">
                <a:latin typeface="Helvetica Neue Medium"/>
                <a:ea typeface="Helvetica Neue Medium"/>
                <a:cs typeface="Helvetica Neue Medium"/>
                <a:sym typeface="Helvetica Neue Medium"/>
              </a:defRPr>
            </a:lvl3pPr>
            <a:lvl4pPr marL="454345" indent="1037448" defTabSz="1733930">
              <a:lnSpc>
                <a:spcPct val="90000"/>
              </a:lnSpc>
              <a:defRPr sz="6000" b="0" spc="-119">
                <a:latin typeface="Helvetica Neue Medium"/>
                <a:ea typeface="Helvetica Neue Medium"/>
                <a:cs typeface="Helvetica Neue Medium"/>
                <a:sym typeface="Helvetica Neue Medium"/>
              </a:defRPr>
            </a:lvl4pPr>
            <a:lvl5pPr marL="454345" indent="1494648" defTabSz="1733930">
              <a:lnSpc>
                <a:spcPct val="90000"/>
              </a:lnSpc>
              <a:defRPr sz="6000" b="0" spc="-119">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pic>
        <p:nvPicPr>
          <p:cNvPr id="2" name="Picture 1">
            <a:extLst>
              <a:ext uri="{FF2B5EF4-FFF2-40B4-BE49-F238E27FC236}">
                <a16:creationId xmlns:a16="http://schemas.microsoft.com/office/drawing/2014/main" id="{0768C3D1-8F64-4469-B6FD-6B80EFB23C49}"/>
              </a:ext>
            </a:extLst>
          </p:cNvPr>
          <p:cNvPicPr>
            <a:picLocks noChangeAspect="1"/>
          </p:cNvPicPr>
          <p:nvPr userDrawn="1"/>
        </p:nvPicPr>
        <p:blipFill>
          <a:blip r:embed="rId2"/>
          <a:stretch>
            <a:fillRect/>
          </a:stretch>
        </p:blipFill>
        <p:spPr>
          <a:xfrm>
            <a:off x="0" y="7305675"/>
            <a:ext cx="3019425" cy="2447925"/>
          </a:xfrm>
          <a:prstGeom prst="rect">
            <a:avLst/>
          </a:prstGeom>
        </p:spPr>
      </p:pic>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Image"/>
          <p:cNvSpPr>
            <a:spLocks noGrp="1"/>
          </p:cNvSpPr>
          <p:nvPr>
            <p:ph type="pic" sz="quarter" idx="21"/>
          </p:nvPr>
        </p:nvSpPr>
        <p:spPr>
          <a:xfrm>
            <a:off x="8405707" y="1761066"/>
            <a:ext cx="3967520" cy="3173162"/>
          </a:xfrm>
          <a:prstGeom prst="rect">
            <a:avLst/>
          </a:prstGeom>
        </p:spPr>
        <p:txBody>
          <a:bodyPr lIns="91439" tIns="45719" rIns="91439" bIns="45719">
            <a:noAutofit/>
          </a:bodyPr>
          <a:lstStyle/>
          <a:p>
            <a:endParaRPr/>
          </a:p>
        </p:txBody>
      </p:sp>
      <p:sp>
        <p:nvSpPr>
          <p:cNvPr id="125" name="Image"/>
          <p:cNvSpPr>
            <a:spLocks noGrp="1"/>
          </p:cNvSpPr>
          <p:nvPr>
            <p:ph type="pic" sz="half" idx="22"/>
          </p:nvPr>
        </p:nvSpPr>
        <p:spPr>
          <a:xfrm>
            <a:off x="7200053" y="3340946"/>
            <a:ext cx="5567681" cy="6480097"/>
          </a:xfrm>
          <a:prstGeom prst="rect">
            <a:avLst/>
          </a:prstGeom>
        </p:spPr>
        <p:txBody>
          <a:bodyPr lIns="91439" tIns="45719" rIns="91439" bIns="45719">
            <a:noAutofit/>
          </a:bodyPr>
          <a:lstStyle/>
          <a:p>
            <a:endParaRPr/>
          </a:p>
        </p:txBody>
      </p:sp>
      <p:sp>
        <p:nvSpPr>
          <p:cNvPr id="126" name="Image"/>
          <p:cNvSpPr>
            <a:spLocks noGrp="1"/>
          </p:cNvSpPr>
          <p:nvPr>
            <p:ph type="pic" idx="23"/>
          </p:nvPr>
        </p:nvSpPr>
        <p:spPr>
          <a:xfrm>
            <a:off x="-74508" y="1483359"/>
            <a:ext cx="8859522" cy="6644641"/>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t>‹#›</a:t>
            </a:fld>
            <a:endParaRPr/>
          </a:p>
        </p:txBody>
      </p:sp>
      <p:pic>
        <p:nvPicPr>
          <p:cNvPr id="2" name="Picture 1">
            <a:extLst>
              <a:ext uri="{FF2B5EF4-FFF2-40B4-BE49-F238E27FC236}">
                <a16:creationId xmlns:a16="http://schemas.microsoft.com/office/drawing/2014/main" id="{4959FCBF-D84F-4F73-8CA4-BE356E874E03}"/>
              </a:ext>
            </a:extLst>
          </p:cNvPr>
          <p:cNvPicPr>
            <a:picLocks noChangeAspect="1"/>
          </p:cNvPicPr>
          <p:nvPr userDrawn="1"/>
        </p:nvPicPr>
        <p:blipFill>
          <a:blip r:embed="rId2"/>
          <a:stretch>
            <a:fillRect/>
          </a:stretch>
        </p:blipFill>
        <p:spPr>
          <a:xfrm>
            <a:off x="0" y="7305675"/>
            <a:ext cx="3019425" cy="2447925"/>
          </a:xfrm>
          <a:prstGeom prst="rect">
            <a:avLst/>
          </a:prstGeom>
        </p:spPr>
      </p:pic>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Image"/>
          <p:cNvSpPr>
            <a:spLocks noGrp="1"/>
          </p:cNvSpPr>
          <p:nvPr>
            <p:ph type="pic" idx="21"/>
          </p:nvPr>
        </p:nvSpPr>
        <p:spPr>
          <a:xfrm>
            <a:off x="-711201" y="-1727201"/>
            <a:ext cx="14427201" cy="11541762"/>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pic>
        <p:nvPicPr>
          <p:cNvPr id="2" name="Picture 1">
            <a:extLst>
              <a:ext uri="{FF2B5EF4-FFF2-40B4-BE49-F238E27FC236}">
                <a16:creationId xmlns:a16="http://schemas.microsoft.com/office/drawing/2014/main" id="{05A1C6B8-42A3-487E-9ECA-AE8D4A5DF5BF}"/>
              </a:ext>
            </a:extLst>
          </p:cNvPr>
          <p:cNvPicPr>
            <a:picLocks noChangeAspect="1"/>
          </p:cNvPicPr>
          <p:nvPr userDrawn="1"/>
        </p:nvPicPr>
        <p:blipFill>
          <a:blip r:embed="rId2"/>
          <a:stretch>
            <a:fillRect/>
          </a:stretch>
        </p:blipFill>
        <p:spPr>
          <a:xfrm>
            <a:off x="0" y="7305675"/>
            <a:ext cx="3019425" cy="2447925"/>
          </a:xfrm>
          <a:prstGeom prst="rect">
            <a:avLst/>
          </a:prstGeom>
        </p:spPr>
      </p:pic>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805B831-F7C7-48E4-9899-10B3881A92F9}"/>
              </a:ext>
            </a:extLst>
          </p:cNvPr>
          <p:cNvPicPr>
            <a:picLocks noChangeAspect="1"/>
          </p:cNvPicPr>
          <p:nvPr userDrawn="1"/>
        </p:nvPicPr>
        <p:blipFill>
          <a:blip r:embed="rId2"/>
          <a:stretch>
            <a:fillRect/>
          </a:stretch>
        </p:blipFill>
        <p:spPr>
          <a:xfrm>
            <a:off x="0" y="7305675"/>
            <a:ext cx="3019425" cy="2447925"/>
          </a:xfrm>
          <a:prstGeom prst="rect">
            <a:avLst/>
          </a:prstGeom>
        </p:spPr>
      </p:pic>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5360" y="3029939"/>
            <a:ext cx="11054080" cy="2090702"/>
          </a:xfrm>
        </p:spPr>
        <p:txBody>
          <a:bodyPr/>
          <a:lstStyle/>
          <a:p>
            <a:r>
              <a:rPr lang="en-US"/>
              <a:t>Click to edit Master title style</a:t>
            </a:r>
          </a:p>
        </p:txBody>
      </p:sp>
      <p:sp>
        <p:nvSpPr>
          <p:cNvPr id="3" name="Subtitle 2"/>
          <p:cNvSpPr>
            <a:spLocks noGrp="1"/>
          </p:cNvSpPr>
          <p:nvPr>
            <p:ph type="subTitle" idx="1"/>
          </p:nvPr>
        </p:nvSpPr>
        <p:spPr>
          <a:xfrm>
            <a:off x="1950720" y="5527040"/>
            <a:ext cx="9103360" cy="2492587"/>
          </a:xfrm>
        </p:spPr>
        <p:txBody>
          <a:bodyPr/>
          <a:lstStyle>
            <a:lvl1pPr marL="0" indent="0" algn="ctr">
              <a:buNone/>
              <a:defRPr>
                <a:solidFill>
                  <a:schemeClr val="tx1">
                    <a:tint val="75000"/>
                  </a:schemeClr>
                </a:solidFill>
              </a:defRPr>
            </a:lvl1pPr>
            <a:lvl2pPr marL="650230" indent="0" algn="ctr">
              <a:buNone/>
              <a:defRPr>
                <a:solidFill>
                  <a:schemeClr val="tx1">
                    <a:tint val="75000"/>
                  </a:schemeClr>
                </a:solidFill>
              </a:defRPr>
            </a:lvl2pPr>
            <a:lvl3pPr marL="1300460" indent="0" algn="ctr">
              <a:buNone/>
              <a:defRPr>
                <a:solidFill>
                  <a:schemeClr val="tx1">
                    <a:tint val="75000"/>
                  </a:schemeClr>
                </a:solidFill>
              </a:defRPr>
            </a:lvl3pPr>
            <a:lvl4pPr marL="1950690" indent="0" algn="ctr">
              <a:buNone/>
              <a:defRPr>
                <a:solidFill>
                  <a:schemeClr val="tx1">
                    <a:tint val="75000"/>
                  </a:schemeClr>
                </a:solidFill>
              </a:defRPr>
            </a:lvl4pPr>
            <a:lvl5pPr marL="2600919" indent="0" algn="ctr">
              <a:buNone/>
              <a:defRPr>
                <a:solidFill>
                  <a:schemeClr val="tx1">
                    <a:tint val="75000"/>
                  </a:schemeClr>
                </a:solidFill>
              </a:defRPr>
            </a:lvl5pPr>
            <a:lvl6pPr marL="3251149" indent="0" algn="ctr">
              <a:buNone/>
              <a:defRPr>
                <a:solidFill>
                  <a:schemeClr val="tx1">
                    <a:tint val="75000"/>
                  </a:schemeClr>
                </a:solidFill>
              </a:defRPr>
            </a:lvl6pPr>
            <a:lvl7pPr marL="3901379" indent="0" algn="ctr">
              <a:buNone/>
              <a:defRPr>
                <a:solidFill>
                  <a:schemeClr val="tx1">
                    <a:tint val="75000"/>
                  </a:schemeClr>
                </a:solidFill>
              </a:defRPr>
            </a:lvl7pPr>
            <a:lvl8pPr marL="4551609" indent="0" algn="ctr">
              <a:buNone/>
              <a:defRPr>
                <a:solidFill>
                  <a:schemeClr val="tx1">
                    <a:tint val="75000"/>
                  </a:schemeClr>
                </a:solidFill>
              </a:defRPr>
            </a:lvl8pPr>
            <a:lvl9pPr marL="5201839"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pic>
        <p:nvPicPr>
          <p:cNvPr id="4" name="Picture 3">
            <a:extLst>
              <a:ext uri="{FF2B5EF4-FFF2-40B4-BE49-F238E27FC236}">
                <a16:creationId xmlns:a16="http://schemas.microsoft.com/office/drawing/2014/main" id="{B6FEE0E4-10FE-4097-9811-33F27253E326}"/>
              </a:ext>
            </a:extLst>
          </p:cNvPr>
          <p:cNvPicPr>
            <a:picLocks noChangeAspect="1"/>
          </p:cNvPicPr>
          <p:nvPr userDrawn="1"/>
        </p:nvPicPr>
        <p:blipFill>
          <a:blip r:embed="rId2"/>
          <a:stretch>
            <a:fillRect/>
          </a:stretch>
        </p:blipFill>
        <p:spPr>
          <a:xfrm>
            <a:off x="0" y="7305675"/>
            <a:ext cx="3019425" cy="2447925"/>
          </a:xfrm>
          <a:prstGeom prst="rect">
            <a:avLst/>
          </a:prstGeom>
        </p:spPr>
      </p:pic>
    </p:spTree>
    <p:extLst>
      <p:ext uri="{BB962C8B-B14F-4D97-AF65-F5344CB8AC3E}">
        <p14:creationId xmlns:p14="http://schemas.microsoft.com/office/powerpoint/2010/main" val="4711407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pic>
        <p:nvPicPr>
          <p:cNvPr id="7" name="Picture 6" descr="wmo2016_powerpoint_standard_v2-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7326854"/>
            <a:ext cx="2828544" cy="2438400"/>
          </a:xfrm>
          <a:prstGeom prst="rect">
            <a:avLst/>
          </a:prstGeom>
        </p:spPr>
      </p:pic>
    </p:spTree>
    <p:extLst>
      <p:ext uri="{BB962C8B-B14F-4D97-AF65-F5344CB8AC3E}">
        <p14:creationId xmlns:p14="http://schemas.microsoft.com/office/powerpoint/2010/main" val="1619262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666699290_02_crop_3159x1892.jpg"/>
          <p:cNvSpPr>
            <a:spLocks noGrp="1"/>
          </p:cNvSpPr>
          <p:nvPr>
            <p:ph type="pic" idx="21"/>
          </p:nvPr>
        </p:nvSpPr>
        <p:spPr>
          <a:xfrm>
            <a:off x="-616374" y="528319"/>
            <a:ext cx="14264642" cy="8543433"/>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643466" y="5019040"/>
            <a:ext cx="11717868" cy="2479041"/>
          </a:xfrm>
          <a:prstGeom prst="rect">
            <a:avLst/>
          </a:prstGeom>
        </p:spPr>
        <p:txBody>
          <a:bodyPr/>
          <a:lstStyle/>
          <a:p>
            <a:r>
              <a:t>Presentation Title</a:t>
            </a:r>
          </a:p>
        </p:txBody>
      </p:sp>
      <p:sp>
        <p:nvSpPr>
          <p:cNvPr id="23" name="Author and Date"/>
          <p:cNvSpPr txBox="1">
            <a:spLocks noGrp="1"/>
          </p:cNvSpPr>
          <p:nvPr>
            <p:ph type="body" sz="quarter" idx="22" hasCustomPrompt="1"/>
          </p:nvPr>
        </p:nvSpPr>
        <p:spPr>
          <a:xfrm>
            <a:off x="644101" y="1809140"/>
            <a:ext cx="11716599" cy="339722"/>
          </a:xfrm>
          <a:prstGeom prst="rect">
            <a:avLst/>
          </a:prstGeom>
        </p:spPr>
        <p:txBody>
          <a:bodyPr lIns="24383" tIns="24383" rIns="24383" bIns="24383"/>
          <a:lstStyle>
            <a:lvl1pPr defTabSz="487228">
              <a:defRPr sz="1992"/>
            </a:lvl1pPr>
          </a:lstStyle>
          <a:p>
            <a:r>
              <a:t>Author and Date</a:t>
            </a:r>
          </a:p>
        </p:txBody>
      </p:sp>
      <p:sp>
        <p:nvSpPr>
          <p:cNvPr id="24" name="Body Level One…"/>
          <p:cNvSpPr txBox="1">
            <a:spLocks noGrp="1"/>
          </p:cNvSpPr>
          <p:nvPr>
            <p:ph type="body" sz="quarter" idx="1" hasCustomPrompt="1"/>
          </p:nvPr>
        </p:nvSpPr>
        <p:spPr>
          <a:xfrm>
            <a:off x="643466" y="7411152"/>
            <a:ext cx="11717868" cy="595708"/>
          </a:xfrm>
          <a:prstGeom prst="rect">
            <a:avLst/>
          </a:prstGeom>
        </p:spPr>
        <p:txBody>
          <a:body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910457886_1434x1669.jpg"/>
          <p:cNvSpPr>
            <a:spLocks noGrp="1"/>
          </p:cNvSpPr>
          <p:nvPr>
            <p:ph type="pic" sz="half" idx="21"/>
          </p:nvPr>
        </p:nvSpPr>
        <p:spPr>
          <a:xfrm>
            <a:off x="5852159" y="1110826"/>
            <a:ext cx="6477248" cy="7538721"/>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643466" y="1896533"/>
            <a:ext cx="5215468" cy="3137213"/>
          </a:xfrm>
          <a:prstGeom prst="rect">
            <a:avLst/>
          </a:prstGeom>
        </p:spPr>
        <p:txBody>
          <a:bodyPr/>
          <a:lstStyle>
            <a:lvl1pPr>
              <a:defRPr sz="6000" spc="-119"/>
            </a:lvl1pPr>
          </a:lstStyle>
          <a:p>
            <a:r>
              <a:t>Slide Title</a:t>
            </a:r>
          </a:p>
        </p:txBody>
      </p:sp>
      <p:sp>
        <p:nvSpPr>
          <p:cNvPr id="34" name="Body Level One…"/>
          <p:cNvSpPr txBox="1">
            <a:spLocks noGrp="1"/>
          </p:cNvSpPr>
          <p:nvPr>
            <p:ph type="body" sz="quarter" idx="1" hasCustomPrompt="1"/>
          </p:nvPr>
        </p:nvSpPr>
        <p:spPr>
          <a:xfrm>
            <a:off x="643466" y="4984841"/>
            <a:ext cx="5215468" cy="2872226"/>
          </a:xfrm>
          <a:prstGeom prst="rect">
            <a:avLst/>
          </a:prstGeom>
        </p:spPr>
        <p:txBody>
          <a:body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6380889" y="8170057"/>
            <a:ext cx="236357" cy="22772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xfrm>
            <a:off x="643466" y="1794933"/>
            <a:ext cx="11717868" cy="764354"/>
          </a:xfrm>
          <a:prstGeom prst="rect">
            <a:avLst/>
          </a:prstGeom>
        </p:spPr>
        <p:txBody>
          <a:bodyPr anchor="t"/>
          <a:lstStyle>
            <a:lvl1pPr>
              <a:defRPr sz="6000" spc="-119"/>
            </a:lvl1pPr>
          </a:lstStyle>
          <a:p>
            <a:r>
              <a:t>Slide Title</a:t>
            </a:r>
          </a:p>
        </p:txBody>
      </p:sp>
      <p:sp>
        <p:nvSpPr>
          <p:cNvPr id="43" name="Slide Subtitle"/>
          <p:cNvSpPr txBox="1">
            <a:spLocks noGrp="1"/>
          </p:cNvSpPr>
          <p:nvPr>
            <p:ph type="body" sz="quarter" idx="21" hasCustomPrompt="1"/>
          </p:nvPr>
        </p:nvSpPr>
        <p:spPr>
          <a:xfrm>
            <a:off x="643466" y="2484779"/>
            <a:ext cx="11717868" cy="498550"/>
          </a:xfrm>
          <a:prstGeom prst="rect">
            <a:avLst/>
          </a:prstGeom>
        </p:spPr>
        <p:txBody>
          <a:bodyPr lIns="24383" tIns="24383" rIns="24383" bIns="24383"/>
          <a:lstStyle>
            <a:lvl1pPr defTabSz="457877">
              <a:defRPr sz="2964"/>
            </a:lvl1pPr>
          </a:lstStyle>
          <a:p>
            <a:r>
              <a:t>Slide Subtitle</a:t>
            </a:r>
          </a:p>
        </p:txBody>
      </p:sp>
      <p:sp>
        <p:nvSpPr>
          <p:cNvPr id="44" name="Body Level One…"/>
          <p:cNvSpPr txBox="1">
            <a:spLocks noGrp="1"/>
          </p:cNvSpPr>
          <p:nvPr>
            <p:ph type="body" idx="1" hasCustomPrompt="1"/>
          </p:nvPr>
        </p:nvSpPr>
        <p:spPr>
          <a:xfrm>
            <a:off x="643466" y="3485069"/>
            <a:ext cx="11717868" cy="4403207"/>
          </a:xfrm>
          <a:prstGeom prst="rect">
            <a:avLst/>
          </a:prstGeom>
        </p:spPr>
        <p:txBody>
          <a:bodyPr/>
          <a:lstStyle>
            <a:lvl1pPr marL="431800" indent="-431800" defTabSz="1733930">
              <a:lnSpc>
                <a:spcPct val="90000"/>
              </a:lnSpc>
              <a:spcBef>
                <a:spcPts val="3200"/>
              </a:spcBef>
              <a:buSzPct val="123000"/>
              <a:buChar char="•"/>
              <a:defRPr sz="3400" b="0"/>
            </a:lvl1pPr>
            <a:lvl2pPr marL="1041400" indent="-431800" defTabSz="1733930">
              <a:lnSpc>
                <a:spcPct val="90000"/>
              </a:lnSpc>
              <a:spcBef>
                <a:spcPts val="3200"/>
              </a:spcBef>
              <a:buSzPct val="123000"/>
              <a:buChar char="•"/>
              <a:defRPr sz="3400" b="0"/>
            </a:lvl2pPr>
            <a:lvl3pPr marL="1651000" indent="-431800" defTabSz="1733930">
              <a:lnSpc>
                <a:spcPct val="90000"/>
              </a:lnSpc>
              <a:spcBef>
                <a:spcPts val="3200"/>
              </a:spcBef>
              <a:buSzPct val="123000"/>
              <a:buChar char="•"/>
              <a:defRPr sz="3400" b="0"/>
            </a:lvl3pPr>
            <a:lvl4pPr marL="2260600" indent="-431800" defTabSz="1733930">
              <a:lnSpc>
                <a:spcPct val="90000"/>
              </a:lnSpc>
              <a:spcBef>
                <a:spcPts val="3200"/>
              </a:spcBef>
              <a:buSzPct val="123000"/>
              <a:buChar char="•"/>
              <a:defRPr sz="3400" b="0"/>
            </a:lvl4pPr>
            <a:lvl5pPr marL="2870200" indent="-431800" defTabSz="1733930">
              <a:lnSpc>
                <a:spcPct val="90000"/>
              </a:lnSpc>
              <a:spcBef>
                <a:spcPts val="3200"/>
              </a:spcBef>
              <a:buSzPct val="123000"/>
              <a:buChar char="•"/>
              <a:defRPr sz="3400" b="0"/>
            </a:lvl5p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643466" y="2484779"/>
            <a:ext cx="5215468" cy="498550"/>
          </a:xfrm>
          <a:prstGeom prst="rect">
            <a:avLst/>
          </a:prstGeom>
        </p:spPr>
        <p:txBody>
          <a:bodyPr lIns="24383" tIns="24383" rIns="24383" bIns="24383"/>
          <a:lstStyle>
            <a:lvl1pPr defTabSz="457877">
              <a:defRPr sz="2964"/>
            </a:lvl1pPr>
          </a:lstStyle>
          <a:p>
            <a:r>
              <a:t>Slide Subtitle</a:t>
            </a:r>
          </a:p>
        </p:txBody>
      </p:sp>
      <p:sp>
        <p:nvSpPr>
          <p:cNvPr id="61" name="Body Level One…"/>
          <p:cNvSpPr txBox="1">
            <a:spLocks noGrp="1"/>
          </p:cNvSpPr>
          <p:nvPr>
            <p:ph type="body" sz="quarter" idx="1" hasCustomPrompt="1"/>
          </p:nvPr>
        </p:nvSpPr>
        <p:spPr>
          <a:xfrm>
            <a:off x="643466" y="3485069"/>
            <a:ext cx="5215468" cy="4403536"/>
          </a:xfrm>
          <a:prstGeom prst="rect">
            <a:avLst/>
          </a:prstGeom>
        </p:spPr>
        <p:txBody>
          <a:bodyPr/>
          <a:lstStyle>
            <a:lvl1pPr marL="431800" indent="-431800" defTabSz="1733930">
              <a:lnSpc>
                <a:spcPct val="90000"/>
              </a:lnSpc>
              <a:spcBef>
                <a:spcPts val="3200"/>
              </a:spcBef>
              <a:buSzPct val="123000"/>
              <a:buChar char="•"/>
              <a:defRPr sz="3400" b="0"/>
            </a:lvl1pPr>
            <a:lvl2pPr marL="1041400" indent="-431800" defTabSz="1733930">
              <a:lnSpc>
                <a:spcPct val="90000"/>
              </a:lnSpc>
              <a:spcBef>
                <a:spcPts val="3200"/>
              </a:spcBef>
              <a:buSzPct val="123000"/>
              <a:buChar char="•"/>
              <a:defRPr sz="3400" b="0"/>
            </a:lvl2pPr>
            <a:lvl3pPr marL="1651000" indent="-431800" defTabSz="1733930">
              <a:lnSpc>
                <a:spcPct val="90000"/>
              </a:lnSpc>
              <a:spcBef>
                <a:spcPts val="3200"/>
              </a:spcBef>
              <a:buSzPct val="123000"/>
              <a:buChar char="•"/>
              <a:defRPr sz="3400" b="0"/>
            </a:lvl3pPr>
            <a:lvl4pPr marL="2260600" indent="-431800" defTabSz="1733930">
              <a:lnSpc>
                <a:spcPct val="90000"/>
              </a:lnSpc>
              <a:spcBef>
                <a:spcPts val="3200"/>
              </a:spcBef>
              <a:buSzPct val="123000"/>
              <a:buChar char="•"/>
              <a:defRPr sz="3400" b="0"/>
            </a:lvl4pPr>
            <a:lvl5pPr marL="2870200" indent="-431800" defTabSz="1733930">
              <a:lnSpc>
                <a:spcPct val="90000"/>
              </a:lnSpc>
              <a:spcBef>
                <a:spcPts val="3200"/>
              </a:spcBef>
              <a:buSzPct val="123000"/>
              <a:buChar char="•"/>
              <a:defRPr sz="3400" b="0"/>
            </a:lvl5pPr>
          </a:lstStyle>
          <a:p>
            <a:r>
              <a:t>Slide bullet text</a:t>
            </a:r>
          </a:p>
          <a:p>
            <a:pPr lvl="1"/>
            <a:endParaRPr/>
          </a:p>
          <a:p>
            <a:pPr lvl="2"/>
            <a:endParaRPr/>
          </a:p>
          <a:p>
            <a:pPr lvl="3"/>
            <a:endParaRPr/>
          </a:p>
          <a:p>
            <a:pPr lvl="4"/>
            <a:endParaRPr/>
          </a:p>
        </p:txBody>
      </p:sp>
      <p:sp>
        <p:nvSpPr>
          <p:cNvPr id="62" name="660384004_1290x1720.jpg"/>
          <p:cNvSpPr>
            <a:spLocks noGrp="1"/>
          </p:cNvSpPr>
          <p:nvPr>
            <p:ph type="pic" sz="half" idx="22"/>
          </p:nvPr>
        </p:nvSpPr>
        <p:spPr>
          <a:xfrm>
            <a:off x="6502400" y="1001991"/>
            <a:ext cx="5822333" cy="7763111"/>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643466" y="1794933"/>
            <a:ext cx="5215468" cy="765387"/>
          </a:xfrm>
          <a:prstGeom prst="rect">
            <a:avLst/>
          </a:prstGeom>
        </p:spPr>
        <p:txBody>
          <a:bodyPr anchor="t"/>
          <a:lstStyle>
            <a:lvl1pPr>
              <a:defRPr sz="6000" spc="-119"/>
            </a:lvl1p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643464" y="3637279"/>
            <a:ext cx="11717870" cy="2479042"/>
          </a:xfrm>
          <a:prstGeom prst="rect">
            <a:avLst/>
          </a:prstGeom>
        </p:spPr>
        <p:txBody>
          <a:bodyPr anchor="ctr"/>
          <a:lstStyle>
            <a:lvl1pPr>
              <a:defRPr b="0">
                <a:latin typeface="Helvetica Neue Medium"/>
                <a:ea typeface="Helvetica Neue Medium"/>
                <a:cs typeface="Helvetica Neue Medium"/>
                <a:sym typeface="Helvetica Neue Medium"/>
              </a:defRPr>
            </a:lvl1pPr>
          </a:lstStyle>
          <a:p>
            <a:r>
              <a:t>Section Title</a:t>
            </a:r>
          </a:p>
        </p:txBody>
      </p:sp>
      <p:sp>
        <p:nvSpPr>
          <p:cNvPr id="72" name="Slide Number"/>
          <p:cNvSpPr txBox="1">
            <a:spLocks noGrp="1"/>
          </p:cNvSpPr>
          <p:nvPr>
            <p:ph type="sldNum" sz="quarter" idx="2"/>
          </p:nvPr>
        </p:nvSpPr>
        <p:spPr>
          <a:xfrm>
            <a:off x="6380889" y="8170057"/>
            <a:ext cx="236357" cy="22772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643466" y="1794933"/>
            <a:ext cx="11717868" cy="765387"/>
          </a:xfrm>
          <a:prstGeom prst="rect">
            <a:avLst/>
          </a:prstGeom>
        </p:spPr>
        <p:txBody>
          <a:bodyPr anchor="t"/>
          <a:lstStyle>
            <a:lvl1pPr>
              <a:defRPr sz="6000" spc="-119"/>
            </a:lvl1pPr>
          </a:lstStyle>
          <a:p>
            <a:r>
              <a:t>Agenda Title</a:t>
            </a:r>
          </a:p>
        </p:txBody>
      </p:sp>
      <p:sp>
        <p:nvSpPr>
          <p:cNvPr id="89" name="Agenda Subtitle"/>
          <p:cNvSpPr txBox="1">
            <a:spLocks noGrp="1"/>
          </p:cNvSpPr>
          <p:nvPr>
            <p:ph type="body" sz="quarter" idx="21" hasCustomPrompt="1"/>
          </p:nvPr>
        </p:nvSpPr>
        <p:spPr>
          <a:xfrm>
            <a:off x="643466" y="2484779"/>
            <a:ext cx="11717868" cy="498550"/>
          </a:xfrm>
          <a:prstGeom prst="rect">
            <a:avLst/>
          </a:prstGeom>
        </p:spPr>
        <p:txBody>
          <a:bodyPr lIns="24383" tIns="24383" rIns="24383" bIns="24383"/>
          <a:lstStyle>
            <a:lvl1pPr defTabSz="457877">
              <a:defRPr sz="2964"/>
            </a:lvl1pPr>
          </a:lstStyle>
          <a:p>
            <a:r>
              <a:t>Agenda Subtitle</a:t>
            </a:r>
          </a:p>
        </p:txBody>
      </p:sp>
      <p:sp>
        <p:nvSpPr>
          <p:cNvPr id="90" name="Body Level One…"/>
          <p:cNvSpPr txBox="1">
            <a:spLocks noGrp="1"/>
          </p:cNvSpPr>
          <p:nvPr>
            <p:ph type="body" idx="1" hasCustomPrompt="1"/>
          </p:nvPr>
        </p:nvSpPr>
        <p:spPr>
          <a:xfrm>
            <a:off x="643466" y="3485069"/>
            <a:ext cx="11717868" cy="4403207"/>
          </a:xfrm>
          <a:prstGeom prst="rect">
            <a:avLst/>
          </a:prstGeom>
        </p:spPr>
        <p:txBody>
          <a:bodyPr/>
          <a:lstStyle>
            <a:lvl1pPr>
              <a:spcBef>
                <a:spcPts val="1200"/>
              </a:spcBef>
              <a:defRPr b="0" spc="-38"/>
            </a:lvl1pPr>
            <a:lvl2pPr>
              <a:spcBef>
                <a:spcPts val="1200"/>
              </a:spcBef>
              <a:defRPr b="0" spc="-38"/>
            </a:lvl2pPr>
            <a:lvl3pPr>
              <a:spcBef>
                <a:spcPts val="1200"/>
              </a:spcBef>
              <a:defRPr b="0" spc="-38"/>
            </a:lvl3pPr>
            <a:lvl4pPr>
              <a:spcBef>
                <a:spcPts val="1200"/>
              </a:spcBef>
              <a:defRPr b="0" spc="-38"/>
            </a:lvl4pPr>
            <a:lvl5pPr>
              <a:spcBef>
                <a:spcPts val="1200"/>
              </a:spcBef>
              <a:defRPr b="0" spc="-38"/>
            </a:lvl5pPr>
          </a:lstStyle>
          <a:p>
            <a:r>
              <a:t>Agenda Topics</a:t>
            </a:r>
          </a:p>
          <a:p>
            <a:pPr lvl="1"/>
            <a:endParaRPr/>
          </a:p>
          <a:p>
            <a:pPr lvl="2"/>
            <a:endParaRPr/>
          </a:p>
          <a:p>
            <a:pPr lvl="3"/>
            <a:endParaRPr/>
          </a:p>
          <a:p>
            <a:pPr lvl="4"/>
            <a:endParaRP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quarter" idx="1" hasCustomPrompt="1"/>
          </p:nvPr>
        </p:nvSpPr>
        <p:spPr>
          <a:xfrm>
            <a:off x="643466" y="3843649"/>
            <a:ext cx="11717868" cy="2066302"/>
          </a:xfrm>
          <a:prstGeom prst="rect">
            <a:avLst/>
          </a:prstGeom>
        </p:spPr>
        <p:txBody>
          <a:bodyPr anchor="ctr"/>
          <a:lstStyle>
            <a:lvl1pPr algn="ctr" defTabSz="1733930">
              <a:lnSpc>
                <a:spcPct val="80000"/>
              </a:lnSpc>
              <a:defRPr sz="8200" b="0" spc="-164">
                <a:latin typeface="Helvetica Neue Medium"/>
                <a:ea typeface="Helvetica Neue Medium"/>
                <a:cs typeface="Helvetica Neue Medium"/>
                <a:sym typeface="Helvetica Neue Medium"/>
              </a:defRPr>
            </a:lvl1pPr>
            <a:lvl2pPr algn="ctr" defTabSz="1733930">
              <a:lnSpc>
                <a:spcPct val="80000"/>
              </a:lnSpc>
              <a:defRPr sz="8200" b="0" spc="-164">
                <a:latin typeface="Helvetica Neue Medium"/>
                <a:ea typeface="Helvetica Neue Medium"/>
                <a:cs typeface="Helvetica Neue Medium"/>
                <a:sym typeface="Helvetica Neue Medium"/>
              </a:defRPr>
            </a:lvl2pPr>
            <a:lvl3pPr algn="ctr" defTabSz="1733930">
              <a:lnSpc>
                <a:spcPct val="80000"/>
              </a:lnSpc>
              <a:defRPr sz="8200" b="0" spc="-164">
                <a:latin typeface="Helvetica Neue Medium"/>
                <a:ea typeface="Helvetica Neue Medium"/>
                <a:cs typeface="Helvetica Neue Medium"/>
                <a:sym typeface="Helvetica Neue Medium"/>
              </a:defRPr>
            </a:lvl3pPr>
            <a:lvl4pPr algn="ctr" defTabSz="1733930">
              <a:lnSpc>
                <a:spcPct val="80000"/>
              </a:lnSpc>
              <a:defRPr sz="8200" b="0" spc="-164">
                <a:latin typeface="Helvetica Neue Medium"/>
                <a:ea typeface="Helvetica Neue Medium"/>
                <a:cs typeface="Helvetica Neue Medium"/>
                <a:sym typeface="Helvetica Neue Medium"/>
              </a:defRPr>
            </a:lvl4pPr>
            <a:lvl5pPr algn="ctr" defTabSz="1733930">
              <a:lnSpc>
                <a:spcPct val="80000"/>
              </a:lnSpc>
              <a:defRPr sz="8200" b="0" spc="-164">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sz="half" idx="1" hasCustomPrompt="1"/>
          </p:nvPr>
        </p:nvSpPr>
        <p:spPr>
          <a:xfrm>
            <a:off x="643466" y="1793027"/>
            <a:ext cx="11717868" cy="3862179"/>
          </a:xfrm>
          <a:prstGeom prst="rect">
            <a:avLst/>
          </a:prstGeom>
        </p:spPr>
        <p:txBody>
          <a:bodyPr anchor="b"/>
          <a:lstStyle>
            <a:lvl1pPr algn="ctr" defTabSz="1733930">
              <a:lnSpc>
                <a:spcPct val="80000"/>
              </a:lnSpc>
              <a:defRPr sz="17600" spc="-176"/>
            </a:lvl1pPr>
            <a:lvl2pPr algn="ctr" defTabSz="1733930">
              <a:lnSpc>
                <a:spcPct val="80000"/>
              </a:lnSpc>
              <a:defRPr sz="17600" spc="-176"/>
            </a:lvl2pPr>
            <a:lvl3pPr algn="ctr" defTabSz="1733930">
              <a:lnSpc>
                <a:spcPct val="80000"/>
              </a:lnSpc>
              <a:defRPr sz="17600" spc="-176"/>
            </a:lvl3pPr>
            <a:lvl4pPr algn="ctr" defTabSz="1733930">
              <a:lnSpc>
                <a:spcPct val="80000"/>
              </a:lnSpc>
              <a:defRPr sz="17600" spc="-176"/>
            </a:lvl4pPr>
            <a:lvl5pPr algn="ctr" defTabSz="1733930">
              <a:lnSpc>
                <a:spcPct val="80000"/>
              </a:lnSpc>
              <a:defRPr sz="17600" spc="-176"/>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21" hasCustomPrompt="1"/>
          </p:nvPr>
        </p:nvSpPr>
        <p:spPr>
          <a:xfrm>
            <a:off x="643466" y="5625696"/>
            <a:ext cx="11717868" cy="498550"/>
          </a:xfrm>
          <a:prstGeom prst="rect">
            <a:avLst/>
          </a:prstGeom>
        </p:spPr>
        <p:txBody>
          <a:bodyPr lIns="24383" tIns="24383" rIns="24383" bIns="24383"/>
          <a:lstStyle>
            <a:lvl1pPr algn="ctr" defTabSz="457877">
              <a:defRPr sz="2964"/>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pic>
        <p:nvPicPr>
          <p:cNvPr id="2" name="Picture 1">
            <a:extLst>
              <a:ext uri="{FF2B5EF4-FFF2-40B4-BE49-F238E27FC236}">
                <a16:creationId xmlns:a16="http://schemas.microsoft.com/office/drawing/2014/main" id="{84DD2F3C-3657-4E10-8726-8C6229F79E77}"/>
              </a:ext>
            </a:extLst>
          </p:cNvPr>
          <p:cNvPicPr>
            <a:picLocks noChangeAspect="1"/>
          </p:cNvPicPr>
          <p:nvPr userDrawn="1"/>
        </p:nvPicPr>
        <p:blipFill>
          <a:blip r:embed="rId2"/>
          <a:stretch>
            <a:fillRect/>
          </a:stretch>
        </p:blipFill>
        <p:spPr>
          <a:xfrm>
            <a:off x="0" y="7305675"/>
            <a:ext cx="3019425" cy="2447925"/>
          </a:xfrm>
          <a:prstGeom prst="rect">
            <a:avLst/>
          </a:prstGeom>
        </p:spPr>
      </p:pic>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resentation Title"/>
          <p:cNvSpPr txBox="1">
            <a:spLocks noGrp="1"/>
          </p:cNvSpPr>
          <p:nvPr>
            <p:ph type="title" hasCustomPrompt="1"/>
          </p:nvPr>
        </p:nvSpPr>
        <p:spPr>
          <a:xfrm>
            <a:off x="643464" y="2592528"/>
            <a:ext cx="11717870" cy="2479041"/>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7093" tIns="27093" rIns="27093" bIns="27093" anchor="b">
            <a:normAutofit/>
          </a:bodyPr>
          <a:lstStyle/>
          <a:p>
            <a:r>
              <a:t>Presentation Title</a:t>
            </a:r>
          </a:p>
        </p:txBody>
      </p:sp>
      <p:sp>
        <p:nvSpPr>
          <p:cNvPr id="3" name="Body Level One…"/>
          <p:cNvSpPr txBox="1">
            <a:spLocks noGrp="1"/>
          </p:cNvSpPr>
          <p:nvPr>
            <p:ph type="body" idx="1" hasCustomPrompt="1"/>
          </p:nvPr>
        </p:nvSpPr>
        <p:spPr>
          <a:xfrm>
            <a:off x="640715" y="5071568"/>
            <a:ext cx="11717868" cy="1016001"/>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7093" tIns="27093" rIns="27093" bIns="27093">
            <a:normAutofit/>
          </a:bodyPr>
          <a:lstStyle/>
          <a:p>
            <a:r>
              <a:t>Presentation Subtitle</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6380889" y="8167799"/>
            <a:ext cx="236357" cy="227721"/>
          </a:xfrm>
          <a:prstGeom prst="rect">
            <a:avLst/>
          </a:prstGeom>
          <a:ln w="3175">
            <a:miter lim="400000"/>
          </a:ln>
        </p:spPr>
        <p:txBody>
          <a:bodyPr wrap="none" lIns="27093" tIns="27093" rIns="27093" bIns="27093" anchor="b">
            <a:spAutoFit/>
          </a:bodyPr>
          <a:lstStyle>
            <a:lvl1pPr defTabSz="415431">
              <a:defRPr sz="12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7" r:id="rId7"/>
    <p:sldLayoutId id="2147483658" r:id="rId8"/>
    <p:sldLayoutId id="2147483659" r:id="rId9"/>
    <p:sldLayoutId id="2147483660" r:id="rId10"/>
    <p:sldLayoutId id="2147483661" r:id="rId11"/>
    <p:sldLayoutId id="2147483662" r:id="rId12"/>
    <p:sldLayoutId id="2147483663" r:id="rId13"/>
    <p:sldLayoutId id="2147483666" r:id="rId14"/>
    <p:sldLayoutId id="2147483667" r:id="rId15"/>
  </p:sldLayoutIdLst>
  <p:transition spd="med"/>
  <p:txStyles>
    <p:titleStyle>
      <a:lvl1pPr marL="0" marR="0" indent="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9pPr>
    </p:titleStyle>
    <p:bodyStyle>
      <a:lvl1pPr marL="0" marR="0" indent="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1pPr>
      <a:lvl2pPr marL="0" marR="0" indent="4572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2pPr>
      <a:lvl3pPr marL="0" marR="0" indent="9144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3pPr>
      <a:lvl4pPr marL="0" marR="0" indent="13716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4pPr>
      <a:lvl5pPr marL="0" marR="0" indent="18288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5pPr>
      <a:lvl6pPr marL="0" marR="0" indent="22860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6pPr>
      <a:lvl7pPr marL="0" marR="0" indent="27432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7pPr>
      <a:lvl8pPr marL="0" marR="0" indent="32004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8pPr>
      <a:lvl9pPr marL="0" marR="0" indent="3657600" algn="l" defTabSz="587022" rtl="0" latinLnBrk="0">
        <a:lnSpc>
          <a:spcPct val="100000"/>
        </a:lnSpc>
        <a:spcBef>
          <a:spcPts val="0"/>
        </a:spcBef>
        <a:spcAft>
          <a:spcPts val="0"/>
        </a:spcAft>
        <a:buClrTx/>
        <a:buSzTx/>
        <a:buFontTx/>
        <a:buNone/>
        <a:tabLst/>
        <a:defRPr sz="3800" b="1" i="0" u="none" strike="noStrike" cap="none" spc="0" baseline="0">
          <a:solidFill>
            <a:srgbClr val="000000"/>
          </a:solidFill>
          <a:uFillTx/>
          <a:latin typeface="+mn-lt"/>
          <a:ea typeface="+mn-ea"/>
          <a:cs typeface="+mn-cs"/>
          <a:sym typeface="Helvetica Neue"/>
        </a:defRPr>
      </a:lvl9pPr>
    </p:bodyStyle>
    <p:otherStyle>
      <a:lvl1pPr marL="0" marR="0" indent="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1pPr>
      <a:lvl2pPr marL="0" marR="0" indent="457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2pPr>
      <a:lvl3pPr marL="0" marR="0" indent="914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3pPr>
      <a:lvl4pPr marL="0" marR="0" indent="1371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4pPr>
      <a:lvl5pPr marL="0" marR="0" indent="18288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5pPr>
      <a:lvl6pPr marL="0" marR="0" indent="22860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6pPr>
      <a:lvl7pPr marL="0" marR="0" indent="2743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7pPr>
      <a:lvl8pPr marL="0" marR="0" indent="3200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8pPr>
      <a:lvl9pPr marL="0" marR="0" indent="3657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 Id="rId4" Type="http://schemas.openxmlformats.org/officeDocument/2006/relationships/hyperlink" Target="https://meetings.wmo.int/EC-76/InformationDocuments/EC-76-INF02-5(5)-REPORT-CDP-CHAIR_en.docx?Web=1"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meetings.wmo.int/EC-76/English/1.%20DRAFTS%20FOR%20DISCUSSION/EC-76-d03-4(1)-CDP-RECOMMENDATIONS-draft1_en.docx?Web=1"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s://library.wmo.int/index.php?lvl=notice_display&amp;id=10770#.Y5cib3bMI2w" TargetMode="External"/><Relationship Id="rId2" Type="http://schemas.openxmlformats.org/officeDocument/2006/relationships/hyperlink" Target="https://library.wmo.int/index.php?lvl=notice_display&amp;id=22147#.Y5ciFnbMI2w"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hyperlink" Target="https://meetings.wmo.int/EC-76/InformationDocuments/EC-76-INF03-4(1)-WMO-CAPACITY-DEVELOPMENT-STRATEGY_en.docx?Web=1" TargetMode="Externa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wmo2016_powerpoint_standard_v2-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3107200" cy="9830400"/>
          </a:xfrm>
          <a:prstGeom prst="rect">
            <a:avLst/>
          </a:prstGeom>
        </p:spPr>
      </p:pic>
      <p:sp>
        <p:nvSpPr>
          <p:cNvPr id="5" name="Title 1"/>
          <p:cNvSpPr txBox="1">
            <a:spLocks/>
          </p:cNvSpPr>
          <p:nvPr/>
        </p:nvSpPr>
        <p:spPr>
          <a:xfrm>
            <a:off x="1910080" y="3333584"/>
            <a:ext cx="10352258" cy="1955108"/>
          </a:xfrm>
          <a:prstGeom prst="rect">
            <a:avLst/>
          </a:prstGeom>
        </p:spPr>
        <p:txBody>
          <a:bodyPr vert="horz" lIns="130048" tIns="65024" rIns="130048" bIns="65024" rtlCol="0" anchor="ctr">
            <a:normAutofit fontScale="4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nSpc>
                <a:spcPct val="120000"/>
              </a:lnSpc>
            </a:pPr>
            <a:r>
              <a:rPr lang="en-US" sz="6827" dirty="0">
                <a:solidFill>
                  <a:srgbClr val="000090"/>
                </a:solidFill>
              </a:rPr>
              <a:t>Recommendations of the Capacity Development Panel (CDP)</a:t>
            </a:r>
          </a:p>
          <a:p>
            <a:pPr>
              <a:lnSpc>
                <a:spcPct val="120000"/>
              </a:lnSpc>
            </a:pPr>
            <a:endParaRPr lang="en-US" sz="6827" dirty="0">
              <a:solidFill>
                <a:srgbClr val="000090"/>
              </a:solidFill>
            </a:endParaRPr>
          </a:p>
          <a:p>
            <a:pPr>
              <a:lnSpc>
                <a:spcPct val="120000"/>
              </a:lnSpc>
            </a:pPr>
            <a:r>
              <a:rPr lang="en-US" sz="6827" dirty="0">
                <a:solidFill>
                  <a:srgbClr val="FF0000"/>
                </a:solidFill>
              </a:rPr>
              <a:t>EC-76 Document 3.4(1)</a:t>
            </a:r>
          </a:p>
        </p:txBody>
      </p:sp>
      <p:sp>
        <p:nvSpPr>
          <p:cNvPr id="6" name="Title 1">
            <a:extLst>
              <a:ext uri="{FF2B5EF4-FFF2-40B4-BE49-F238E27FC236}">
                <a16:creationId xmlns:a16="http://schemas.microsoft.com/office/drawing/2014/main" id="{E22F2ABE-1C97-4D90-9A02-56162ED02136}"/>
              </a:ext>
            </a:extLst>
          </p:cNvPr>
          <p:cNvSpPr txBox="1">
            <a:spLocks/>
          </p:cNvSpPr>
          <p:nvPr/>
        </p:nvSpPr>
        <p:spPr>
          <a:xfrm>
            <a:off x="2631989" y="567190"/>
            <a:ext cx="8229600" cy="18408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CH" sz="4800" dirty="0">
                <a:solidFill>
                  <a:srgbClr val="000090"/>
                </a:solidFill>
              </a:rPr>
              <a:t>S</a:t>
            </a:r>
            <a:r>
              <a:rPr lang="en-US" sz="4800" dirty="0" err="1">
                <a:solidFill>
                  <a:srgbClr val="000090"/>
                </a:solidFill>
              </a:rPr>
              <a:t>eventy</a:t>
            </a:r>
            <a:r>
              <a:rPr lang="en-US" sz="4800" dirty="0">
                <a:solidFill>
                  <a:srgbClr val="000090"/>
                </a:solidFill>
              </a:rPr>
              <a:t>-sixth session of the Executive Council (EC-76)</a:t>
            </a:r>
          </a:p>
        </p:txBody>
      </p:sp>
      <p:sp>
        <p:nvSpPr>
          <p:cNvPr id="7" name="TextBox 6">
            <a:extLst>
              <a:ext uri="{FF2B5EF4-FFF2-40B4-BE49-F238E27FC236}">
                <a16:creationId xmlns:a16="http://schemas.microsoft.com/office/drawing/2014/main" id="{92FF9A4B-98C9-47DE-B2D6-F5C0F254D59A}"/>
              </a:ext>
            </a:extLst>
          </p:cNvPr>
          <p:cNvSpPr txBox="1"/>
          <p:nvPr/>
        </p:nvSpPr>
        <p:spPr>
          <a:xfrm>
            <a:off x="4832400" y="7089080"/>
            <a:ext cx="4967416" cy="461665"/>
          </a:xfrm>
          <a:prstGeom prst="rect">
            <a:avLst/>
          </a:prstGeom>
          <a:noFill/>
        </p:spPr>
        <p:txBody>
          <a:bodyPr wrap="square" rtlCol="0">
            <a:spAutoFit/>
          </a:bodyPr>
          <a:lstStyle/>
          <a:p>
            <a:r>
              <a:rPr lang="fr-CH" sz="2400" dirty="0">
                <a:solidFill>
                  <a:srgbClr val="000000"/>
                </a:solidFill>
                <a:latin typeface="Calibri" panose="020F0502020204030204" pitchFamily="34" charset="0"/>
                <a:cs typeface="Calibri" panose="020F0502020204030204" pitchFamily="34" charset="0"/>
              </a:rPr>
              <a:t>B</a:t>
            </a:r>
            <a:r>
              <a:rPr lang="en-CH" sz="2400" dirty="0">
                <a:solidFill>
                  <a:srgbClr val="000000"/>
                </a:solidFill>
                <a:latin typeface="Calibri" panose="020F0502020204030204" pitchFamily="34" charset="0"/>
                <a:cs typeface="Calibri" panose="020F0502020204030204" pitchFamily="34" charset="0"/>
              </a:rPr>
              <a:t>y </a:t>
            </a:r>
            <a:r>
              <a:rPr lang="en-US" sz="2400" dirty="0">
                <a:solidFill>
                  <a:srgbClr val="000000"/>
                </a:solidFill>
                <a:latin typeface="Calibri" panose="020F0502020204030204" pitchFamily="34" charset="0"/>
                <a:cs typeface="Calibri" panose="020F0502020204030204" pitchFamily="34" charset="0"/>
              </a:rPr>
              <a:t>John Ogren</a:t>
            </a:r>
            <a:r>
              <a:rPr lang="en-CH" sz="2400" dirty="0">
                <a:solidFill>
                  <a:srgbClr val="000000"/>
                </a:solidFill>
                <a:latin typeface="Calibri" panose="020F0502020204030204" pitchFamily="34" charset="0"/>
                <a:cs typeface="Calibri" panose="020F0502020204030204" pitchFamily="34" charset="0"/>
              </a:rPr>
              <a:t>, </a:t>
            </a:r>
            <a:r>
              <a:rPr lang="en-US" sz="2400" dirty="0">
                <a:solidFill>
                  <a:srgbClr val="000000"/>
                </a:solidFill>
                <a:latin typeface="Calibri" panose="020F0502020204030204" pitchFamily="34" charset="0"/>
                <a:cs typeface="Calibri" panose="020F0502020204030204" pitchFamily="34" charset="0"/>
              </a:rPr>
              <a:t>Acting Chair of CDP</a:t>
            </a:r>
            <a:endParaRPr lang="fr-CH" sz="2400" dirty="0">
              <a:solidFill>
                <a:srgbClr val="000000"/>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74A6F345-491B-4EE0-9BAE-85CF3FA5AF29}"/>
              </a:ext>
            </a:extLst>
          </p:cNvPr>
          <p:cNvSpPr txBox="1"/>
          <p:nvPr/>
        </p:nvSpPr>
        <p:spPr>
          <a:xfrm>
            <a:off x="7018301" y="7566939"/>
            <a:ext cx="5350368" cy="461665"/>
          </a:xfrm>
          <a:prstGeom prst="rect">
            <a:avLst/>
          </a:prstGeom>
          <a:noFill/>
        </p:spPr>
        <p:txBody>
          <a:bodyPr wrap="square" rtlCol="0">
            <a:spAutoFit/>
          </a:bodyPr>
          <a:lstStyle/>
          <a:p>
            <a:r>
              <a:rPr lang="en-CH" sz="2400" i="1" dirty="0">
                <a:solidFill>
                  <a:srgbClr val="000000"/>
                </a:solidFill>
                <a:latin typeface="Calibri" panose="020F0502020204030204" pitchFamily="34" charset="0"/>
                <a:cs typeface="Calibri" panose="020F0502020204030204" pitchFamily="34" charset="0"/>
              </a:rPr>
              <a:t>Geneva, </a:t>
            </a:r>
            <a:r>
              <a:rPr lang="en-US" sz="2400" i="1" dirty="0">
                <a:solidFill>
                  <a:srgbClr val="000000"/>
                </a:solidFill>
                <a:latin typeface="Calibri" panose="020F0502020204030204" pitchFamily="34" charset="0"/>
                <a:cs typeface="Calibri" panose="020F0502020204030204" pitchFamily="34" charset="0"/>
              </a:rPr>
              <a:t>27 February </a:t>
            </a:r>
            <a:r>
              <a:rPr lang="en-CH" sz="2400" i="1" dirty="0">
                <a:solidFill>
                  <a:srgbClr val="000000"/>
                </a:solidFill>
                <a:latin typeface="Calibri" panose="020F0502020204030204" pitchFamily="34" charset="0"/>
                <a:cs typeface="Calibri" panose="020F0502020204030204" pitchFamily="34" charset="0"/>
              </a:rPr>
              <a:t>–</a:t>
            </a:r>
            <a:r>
              <a:rPr lang="en-US" sz="2400" i="1" dirty="0">
                <a:solidFill>
                  <a:srgbClr val="000000"/>
                </a:solidFill>
                <a:latin typeface="Calibri" panose="020F0502020204030204" pitchFamily="34" charset="0"/>
                <a:cs typeface="Calibri" panose="020F0502020204030204" pitchFamily="34" charset="0"/>
              </a:rPr>
              <a:t> 3 March 2023</a:t>
            </a:r>
            <a:endParaRPr lang="fr-CH" sz="2400" i="1" dirty="0">
              <a:solidFill>
                <a:srgbClr val="000000"/>
              </a:solidFill>
              <a:latin typeface="Calibri" panose="020F0502020204030204" pitchFamily="34" charset="0"/>
              <a:cs typeface="Calibri" panose="020F0502020204030204" pitchFamily="34" charset="0"/>
            </a:endParaRPr>
          </a:p>
        </p:txBody>
      </p:sp>
      <p:sp>
        <p:nvSpPr>
          <p:cNvPr id="3" name="Rectangle 2">
            <a:extLst>
              <a:ext uri="{FF2B5EF4-FFF2-40B4-BE49-F238E27FC236}">
                <a16:creationId xmlns:a16="http://schemas.microsoft.com/office/drawing/2014/main" id="{954F9B15-B4B4-4D87-B724-DC6829079510}"/>
              </a:ext>
            </a:extLst>
          </p:cNvPr>
          <p:cNvSpPr/>
          <p:nvPr/>
        </p:nvSpPr>
        <p:spPr>
          <a:xfrm>
            <a:off x="5162340" y="5068166"/>
            <a:ext cx="7429938" cy="585610"/>
          </a:xfrm>
          <a:prstGeom prst="rect">
            <a:avLst/>
          </a:prstGeom>
        </p:spPr>
        <p:txBody>
          <a:bodyPr wrap="square">
            <a:spAutoFit/>
          </a:bodyPr>
          <a:lstStyle/>
          <a:p>
            <a:pPr algn="l">
              <a:lnSpc>
                <a:spcPct val="120000"/>
              </a:lnSpc>
            </a:pPr>
            <a:r>
              <a:rPr lang="en-US" sz="1400" dirty="0">
                <a:solidFill>
                  <a:srgbClr val="000000"/>
                </a:solidFill>
              </a:rPr>
              <a:t>Draft Decision 3.4(1)/1 (EC-76) – Recommendations of Capacity Development Panel (CDP)</a:t>
            </a:r>
          </a:p>
          <a:p>
            <a:pPr algn="l">
              <a:lnSpc>
                <a:spcPct val="120000"/>
              </a:lnSpc>
            </a:pPr>
            <a:r>
              <a:rPr lang="en-US" sz="1400" dirty="0">
                <a:solidFill>
                  <a:srgbClr val="000000"/>
                </a:solidFill>
              </a:rPr>
              <a:t>Draft Recommendation 3.4(1)/1 (EC-76) - WMO Capacity Development Strategy (WCDS)</a:t>
            </a:r>
          </a:p>
        </p:txBody>
      </p:sp>
    </p:spTree>
    <p:extLst>
      <p:ext uri="{BB962C8B-B14F-4D97-AF65-F5344CB8AC3E}">
        <p14:creationId xmlns:p14="http://schemas.microsoft.com/office/powerpoint/2010/main" val="2389260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wmo2016_powerpoint_standard_v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3004800" cy="9753600"/>
          </a:xfrm>
          <a:prstGeom prst="rect">
            <a:avLst/>
          </a:prstGeom>
        </p:spPr>
      </p:pic>
      <p:sp>
        <p:nvSpPr>
          <p:cNvPr id="7" name="Title 1"/>
          <p:cNvSpPr txBox="1">
            <a:spLocks/>
          </p:cNvSpPr>
          <p:nvPr/>
        </p:nvSpPr>
        <p:spPr>
          <a:xfrm>
            <a:off x="650240" y="2847816"/>
            <a:ext cx="11704320" cy="2618045"/>
          </a:xfrm>
          <a:prstGeom prst="rect">
            <a:avLst/>
          </a:prstGeom>
        </p:spPr>
        <p:txBody>
          <a:bodyPr vert="horz" lIns="130048" tIns="65024" rIns="130048" bIns="65024"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6827" dirty="0">
                <a:solidFill>
                  <a:srgbClr val="000090"/>
                </a:solidFill>
              </a:rPr>
              <a:t>Thank you</a:t>
            </a:r>
          </a:p>
          <a:p>
            <a:r>
              <a:rPr lang="en-US" sz="6827" dirty="0">
                <a:solidFill>
                  <a:srgbClr val="000090"/>
                </a:solidFill>
              </a:rPr>
              <a:t>Merci</a:t>
            </a:r>
          </a:p>
        </p:txBody>
      </p:sp>
    </p:spTree>
    <p:extLst>
      <p:ext uri="{BB962C8B-B14F-4D97-AF65-F5344CB8AC3E}">
        <p14:creationId xmlns:p14="http://schemas.microsoft.com/office/powerpoint/2010/main" val="380228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7C36DB06-722C-4F5F-9039-C844DCD29CD7}"/>
              </a:ext>
            </a:extLst>
          </p:cNvPr>
          <p:cNvSpPr/>
          <p:nvPr/>
        </p:nvSpPr>
        <p:spPr>
          <a:xfrm>
            <a:off x="664242" y="2356702"/>
            <a:ext cx="11676311" cy="5781708"/>
          </a:xfrm>
          <a:prstGeom prst="roundRect">
            <a:avLst/>
          </a:prstGeom>
          <a:solidFill>
            <a:schemeClr val="bg1">
              <a:lumMod val="95000"/>
            </a:schemeClr>
          </a:solid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27093" tIns="27093" rIns="27093" bIns="27093"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GB"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2" name="Milestones of the Review Process">
            <a:extLst>
              <a:ext uri="{FF2B5EF4-FFF2-40B4-BE49-F238E27FC236}">
                <a16:creationId xmlns:a16="http://schemas.microsoft.com/office/drawing/2014/main" id="{4485124C-5E05-40AE-B3F4-21A71A7B58BF}"/>
              </a:ext>
            </a:extLst>
          </p:cNvPr>
          <p:cNvSpPr txBox="1">
            <a:spLocks/>
          </p:cNvSpPr>
          <p:nvPr/>
        </p:nvSpPr>
        <p:spPr>
          <a:xfrm>
            <a:off x="2791489" y="853898"/>
            <a:ext cx="7421819" cy="608560"/>
          </a:xfrm>
          <a:prstGeom prst="rect">
            <a:avLst/>
          </a:prstGeom>
        </p:spPr>
        <p:txBody>
          <a:bodyPr>
            <a:noAutofit/>
          </a:bodyPr>
          <a:lstStyle>
            <a:lvl1pPr marL="0" marR="0" indent="0" algn="l" defTabSz="576072" rtl="0" latinLnBrk="0">
              <a:lnSpc>
                <a:spcPct val="80000"/>
              </a:lnSpc>
              <a:spcBef>
                <a:spcPts val="0"/>
              </a:spcBef>
              <a:spcAft>
                <a:spcPts val="0"/>
              </a:spcAft>
              <a:buClrTx/>
              <a:buSzTx/>
              <a:buFontTx/>
              <a:buNone/>
              <a:tabLst/>
              <a:defRPr sz="3275" b="1" i="0" u="none" strike="noStrike" cap="none" spc="-164" baseline="0">
                <a:solidFill>
                  <a:srgbClr val="5E5E5E"/>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9pPr>
          </a:lstStyle>
          <a:p>
            <a:pPr algn="ctr" hangingPunct="1"/>
            <a:r>
              <a:rPr lang="en-US" sz="3600" dirty="0"/>
              <a:t>General Considerations about the Capacity Development Panel </a:t>
            </a:r>
          </a:p>
        </p:txBody>
      </p:sp>
      <p:sp>
        <p:nvSpPr>
          <p:cNvPr id="3" name="Rectangle 2">
            <a:extLst>
              <a:ext uri="{FF2B5EF4-FFF2-40B4-BE49-F238E27FC236}">
                <a16:creationId xmlns:a16="http://schemas.microsoft.com/office/drawing/2014/main" id="{7AD19089-612D-41D2-90F3-CEBEB009F021}"/>
              </a:ext>
            </a:extLst>
          </p:cNvPr>
          <p:cNvSpPr/>
          <p:nvPr/>
        </p:nvSpPr>
        <p:spPr>
          <a:xfrm>
            <a:off x="946115" y="2690734"/>
            <a:ext cx="11323320" cy="5113644"/>
          </a:xfrm>
          <a:prstGeom prst="rect">
            <a:avLst/>
          </a:prstGeom>
        </p:spPr>
        <p:txBody>
          <a:bodyPr wrap="square">
            <a:spAutoFit/>
          </a:bodyPr>
          <a:lstStyle/>
          <a:p>
            <a:pPr marL="285750" indent="-285750" algn="l" fontAlgn="base">
              <a:lnSpc>
                <a:spcPct val="150000"/>
              </a:lnSpc>
              <a:buClr>
                <a:schemeClr val="accent1">
                  <a:lumMod val="75000"/>
                </a:schemeClr>
              </a:buClr>
              <a:buFont typeface="Wingdings" panose="05000000000000000000" pitchFamily="2" charset="2"/>
              <a:buChar char="ü"/>
            </a:pPr>
            <a:r>
              <a:rPr lang="en-US" sz="2000" dirty="0">
                <a:solidFill>
                  <a:schemeClr val="bg2">
                    <a:lumMod val="10000"/>
                  </a:schemeClr>
                </a:solidFill>
              </a:rPr>
              <a:t>The Capacity Development Panel (CDP) was established in 2019 by Resolution-7 (EC-71)</a:t>
            </a:r>
          </a:p>
          <a:p>
            <a:pPr algn="l" fontAlgn="base">
              <a:lnSpc>
                <a:spcPct val="150000"/>
              </a:lnSpc>
              <a:buClr>
                <a:schemeClr val="accent1">
                  <a:lumMod val="75000"/>
                </a:schemeClr>
              </a:buClr>
            </a:pPr>
            <a:endParaRPr lang="en-US" sz="1000" dirty="0">
              <a:solidFill>
                <a:schemeClr val="bg2">
                  <a:lumMod val="10000"/>
                </a:schemeClr>
              </a:solidFill>
            </a:endParaRPr>
          </a:p>
          <a:p>
            <a:pPr marL="285750" indent="-285750" algn="l" fontAlgn="base">
              <a:lnSpc>
                <a:spcPct val="150000"/>
              </a:lnSpc>
              <a:buClr>
                <a:schemeClr val="accent1">
                  <a:lumMod val="75000"/>
                </a:schemeClr>
              </a:buClr>
              <a:buFont typeface="Wingdings" panose="05000000000000000000" pitchFamily="2" charset="2"/>
              <a:buChar char="ü"/>
            </a:pPr>
            <a:r>
              <a:rPr lang="en-US" sz="2000" dirty="0">
                <a:solidFill>
                  <a:schemeClr val="bg2">
                    <a:lumMod val="10000"/>
                  </a:schemeClr>
                </a:solidFill>
              </a:rPr>
              <a:t>The first meeting of the Panel was held in August 2020, marking the start of its work and the established four Expert Teams (ET) and one Task Team (TT) to assist with work under the responsibility appointed to the Panel:</a:t>
            </a:r>
          </a:p>
          <a:p>
            <a:pPr algn="l" fontAlgn="base">
              <a:lnSpc>
                <a:spcPct val="150000"/>
              </a:lnSpc>
              <a:buClr>
                <a:schemeClr val="accent1">
                  <a:lumMod val="75000"/>
                </a:schemeClr>
              </a:buClr>
            </a:pPr>
            <a:endParaRPr lang="en-US" sz="1000" dirty="0">
              <a:solidFill>
                <a:schemeClr val="bg2">
                  <a:lumMod val="10000"/>
                </a:schemeClr>
              </a:solidFill>
            </a:endParaRPr>
          </a:p>
          <a:p>
            <a:pPr marL="457200" indent="-457200" algn="l" fontAlgn="base">
              <a:lnSpc>
                <a:spcPct val="150000"/>
              </a:lnSpc>
              <a:buClr>
                <a:schemeClr val="accent1">
                  <a:lumMod val="75000"/>
                </a:schemeClr>
              </a:buClr>
              <a:buFont typeface="+mj-lt"/>
              <a:buAutoNum type="arabicPeriod"/>
            </a:pPr>
            <a:r>
              <a:rPr lang="en-US" sz="2000" dirty="0">
                <a:solidFill>
                  <a:schemeClr val="bg2">
                    <a:lumMod val="10000"/>
                  </a:schemeClr>
                </a:solidFill>
              </a:rPr>
              <a:t>Expert Team on </a:t>
            </a:r>
            <a:r>
              <a:rPr lang="en-US" sz="2000" i="1" dirty="0">
                <a:solidFill>
                  <a:schemeClr val="bg2">
                    <a:lumMod val="10000"/>
                  </a:schemeClr>
                </a:solidFill>
              </a:rPr>
              <a:t>Policy Development and Institutional Matters </a:t>
            </a:r>
            <a:r>
              <a:rPr lang="en-US" sz="2000" dirty="0">
                <a:solidFill>
                  <a:schemeClr val="bg2">
                    <a:lumMod val="10000"/>
                  </a:schemeClr>
                </a:solidFill>
              </a:rPr>
              <a:t>(CDP-ET-PDIM)</a:t>
            </a:r>
          </a:p>
          <a:p>
            <a:pPr marL="457200" indent="-457200" algn="l" fontAlgn="base">
              <a:lnSpc>
                <a:spcPct val="150000"/>
              </a:lnSpc>
              <a:buClr>
                <a:schemeClr val="accent1">
                  <a:lumMod val="75000"/>
                </a:schemeClr>
              </a:buClr>
              <a:buFont typeface="+mj-lt"/>
              <a:buAutoNum type="arabicPeriod"/>
            </a:pPr>
            <a:r>
              <a:rPr lang="en-US" sz="2000" dirty="0">
                <a:solidFill>
                  <a:schemeClr val="bg2">
                    <a:lumMod val="10000"/>
                  </a:schemeClr>
                </a:solidFill>
              </a:rPr>
              <a:t>Expert Team on </a:t>
            </a:r>
            <a:r>
              <a:rPr lang="en-US" sz="2000" i="1" dirty="0">
                <a:solidFill>
                  <a:schemeClr val="bg2">
                    <a:lumMod val="10000"/>
                  </a:schemeClr>
                </a:solidFill>
              </a:rPr>
              <a:t>Human Resources Development, Education and Training </a:t>
            </a:r>
            <a:r>
              <a:rPr lang="en-US" sz="2000" dirty="0">
                <a:solidFill>
                  <a:schemeClr val="bg2">
                    <a:lumMod val="10000"/>
                  </a:schemeClr>
                </a:solidFill>
              </a:rPr>
              <a:t>(CDP-ET-HRDET)</a:t>
            </a:r>
          </a:p>
          <a:p>
            <a:pPr marL="457200" indent="-457200" algn="l" fontAlgn="base">
              <a:lnSpc>
                <a:spcPct val="150000"/>
              </a:lnSpc>
              <a:buClr>
                <a:schemeClr val="accent1">
                  <a:lumMod val="75000"/>
                </a:schemeClr>
              </a:buClr>
              <a:buFont typeface="+mj-lt"/>
              <a:buAutoNum type="arabicPeriod"/>
            </a:pPr>
            <a:r>
              <a:rPr lang="en-US" sz="2000" dirty="0">
                <a:solidFill>
                  <a:schemeClr val="bg2">
                    <a:lumMod val="10000"/>
                  </a:schemeClr>
                </a:solidFill>
              </a:rPr>
              <a:t>Expert Team on </a:t>
            </a:r>
            <a:r>
              <a:rPr lang="en-US" sz="2000" i="1" dirty="0">
                <a:solidFill>
                  <a:schemeClr val="bg2">
                    <a:lumMod val="10000"/>
                  </a:schemeClr>
                </a:solidFill>
              </a:rPr>
              <a:t>Capacity Development through WMO Technical Departments </a:t>
            </a:r>
            <a:r>
              <a:rPr lang="en-US" sz="2000" dirty="0">
                <a:solidFill>
                  <a:schemeClr val="bg2">
                    <a:lumMod val="10000"/>
                  </a:schemeClr>
                </a:solidFill>
              </a:rPr>
              <a:t>(CDP-ET-TDs)</a:t>
            </a:r>
          </a:p>
          <a:p>
            <a:pPr marL="457200" indent="-457200" algn="l" fontAlgn="base">
              <a:lnSpc>
                <a:spcPct val="150000"/>
              </a:lnSpc>
              <a:buClr>
                <a:schemeClr val="accent1">
                  <a:lumMod val="75000"/>
                </a:schemeClr>
              </a:buClr>
              <a:buFont typeface="+mj-lt"/>
              <a:buAutoNum type="arabicPeriod"/>
            </a:pPr>
            <a:r>
              <a:rPr lang="en-US" sz="2000" dirty="0">
                <a:solidFill>
                  <a:schemeClr val="bg2">
                    <a:lumMod val="10000"/>
                  </a:schemeClr>
                </a:solidFill>
              </a:rPr>
              <a:t>Expert Team on </a:t>
            </a:r>
            <a:r>
              <a:rPr lang="en-US" sz="2000" i="1" dirty="0">
                <a:solidFill>
                  <a:schemeClr val="bg2">
                    <a:lumMod val="10000"/>
                  </a:schemeClr>
                </a:solidFill>
              </a:rPr>
              <a:t>Capacity Development through Resource Mobilization, Partnerships and Development Assistance</a:t>
            </a:r>
            <a:r>
              <a:rPr lang="en-US" sz="2000" dirty="0">
                <a:solidFill>
                  <a:schemeClr val="bg2">
                    <a:lumMod val="10000"/>
                  </a:schemeClr>
                </a:solidFill>
              </a:rPr>
              <a:t> (CDP-ET-RMPDA)</a:t>
            </a:r>
          </a:p>
          <a:p>
            <a:pPr marL="457200" indent="-457200" algn="l" fontAlgn="base">
              <a:lnSpc>
                <a:spcPct val="150000"/>
              </a:lnSpc>
              <a:buClr>
                <a:schemeClr val="accent1">
                  <a:lumMod val="75000"/>
                </a:schemeClr>
              </a:buClr>
              <a:buFont typeface="+mj-lt"/>
              <a:buAutoNum type="arabicPeriod"/>
            </a:pPr>
            <a:r>
              <a:rPr lang="en-US" sz="2000" dirty="0">
                <a:solidFill>
                  <a:schemeClr val="bg2">
                    <a:lumMod val="10000"/>
                  </a:schemeClr>
                </a:solidFill>
              </a:rPr>
              <a:t>Task Team on </a:t>
            </a:r>
            <a:r>
              <a:rPr lang="en-US" sz="2000" i="1" dirty="0">
                <a:solidFill>
                  <a:schemeClr val="bg2">
                    <a:lumMod val="10000"/>
                  </a:schemeClr>
                </a:solidFill>
              </a:rPr>
              <a:t>Revision of WMO Capacity Development Strategy </a:t>
            </a:r>
            <a:r>
              <a:rPr lang="en-US" sz="2000" dirty="0">
                <a:solidFill>
                  <a:schemeClr val="bg2">
                    <a:lumMod val="10000"/>
                  </a:schemeClr>
                </a:solidFill>
              </a:rPr>
              <a:t>(CDP-TT-WCDS)</a:t>
            </a:r>
          </a:p>
        </p:txBody>
      </p:sp>
    </p:spTree>
    <p:extLst>
      <p:ext uri="{BB962C8B-B14F-4D97-AF65-F5344CB8AC3E}">
        <p14:creationId xmlns:p14="http://schemas.microsoft.com/office/powerpoint/2010/main" val="78760527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ilestones of the Review Process">
            <a:extLst>
              <a:ext uri="{FF2B5EF4-FFF2-40B4-BE49-F238E27FC236}">
                <a16:creationId xmlns:a16="http://schemas.microsoft.com/office/drawing/2014/main" id="{4485124C-5E05-40AE-B3F4-21A71A7B58BF}"/>
              </a:ext>
            </a:extLst>
          </p:cNvPr>
          <p:cNvSpPr txBox="1">
            <a:spLocks/>
          </p:cNvSpPr>
          <p:nvPr/>
        </p:nvSpPr>
        <p:spPr>
          <a:xfrm>
            <a:off x="2791489" y="853898"/>
            <a:ext cx="7421819" cy="608560"/>
          </a:xfrm>
          <a:prstGeom prst="rect">
            <a:avLst/>
          </a:prstGeom>
        </p:spPr>
        <p:txBody>
          <a:bodyPr>
            <a:noAutofit/>
          </a:bodyPr>
          <a:lstStyle>
            <a:lvl1pPr marL="0" marR="0" indent="0" algn="l" defTabSz="576072" rtl="0" latinLnBrk="0">
              <a:lnSpc>
                <a:spcPct val="80000"/>
              </a:lnSpc>
              <a:spcBef>
                <a:spcPts val="0"/>
              </a:spcBef>
              <a:spcAft>
                <a:spcPts val="0"/>
              </a:spcAft>
              <a:buClrTx/>
              <a:buSzTx/>
              <a:buFontTx/>
              <a:buNone/>
              <a:tabLst/>
              <a:defRPr sz="3275" b="1" i="0" u="none" strike="noStrike" cap="none" spc="-164" baseline="0">
                <a:solidFill>
                  <a:srgbClr val="5E5E5E"/>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9pPr>
          </a:lstStyle>
          <a:p>
            <a:pPr algn="ctr" hangingPunct="1"/>
            <a:r>
              <a:rPr lang="en-US" sz="3600" dirty="0"/>
              <a:t>Capacity Development Panel</a:t>
            </a:r>
          </a:p>
          <a:p>
            <a:pPr algn="ctr" hangingPunct="1"/>
            <a:r>
              <a:rPr lang="en-US" sz="2800" b="0" dirty="0"/>
              <a:t>Focus and activities 2020-2022</a:t>
            </a:r>
            <a:r>
              <a:rPr lang="en-US" sz="3600" b="0" dirty="0"/>
              <a:t> </a:t>
            </a:r>
          </a:p>
        </p:txBody>
      </p:sp>
      <p:sp>
        <p:nvSpPr>
          <p:cNvPr id="42" name="Rectangle 41">
            <a:extLst>
              <a:ext uri="{FF2B5EF4-FFF2-40B4-BE49-F238E27FC236}">
                <a16:creationId xmlns:a16="http://schemas.microsoft.com/office/drawing/2014/main" id="{8A43BFD5-D126-4994-89AF-883E79E1E5FD}"/>
              </a:ext>
            </a:extLst>
          </p:cNvPr>
          <p:cNvSpPr/>
          <p:nvPr/>
        </p:nvSpPr>
        <p:spPr>
          <a:xfrm>
            <a:off x="2278057" y="2932745"/>
            <a:ext cx="4464000" cy="498462"/>
          </a:xfrm>
          <a:prstGeom prst="rect">
            <a:avLst/>
          </a:prstGeom>
          <a:solidFill>
            <a:srgbClr val="13529F"/>
          </a:solidFill>
          <a:effectLst/>
        </p:spPr>
        <p:style>
          <a:lnRef idx="1">
            <a:schemeClr val="accent1"/>
          </a:lnRef>
          <a:fillRef idx="3">
            <a:schemeClr val="accent1"/>
          </a:fillRef>
          <a:effectRef idx="2">
            <a:schemeClr val="accent1"/>
          </a:effectRef>
          <a:fontRef idx="minor">
            <a:schemeClr val="lt1"/>
          </a:fontRef>
        </p:style>
        <p:txBody>
          <a:bodyPr rtlCol="0" anchor="ctr"/>
          <a:lstStyle/>
          <a:p>
            <a:r>
              <a:rPr lang="en-US" sz="969" dirty="0"/>
              <a:t>Assisting with the effective coordination of capacity development across WMO, which is believed to be central to the TORs of the Panel</a:t>
            </a:r>
          </a:p>
        </p:txBody>
      </p:sp>
      <p:sp>
        <p:nvSpPr>
          <p:cNvPr id="44" name="Rectangle 43">
            <a:extLst>
              <a:ext uri="{FF2B5EF4-FFF2-40B4-BE49-F238E27FC236}">
                <a16:creationId xmlns:a16="http://schemas.microsoft.com/office/drawing/2014/main" id="{AE800907-A250-4F54-829B-C8CF0DECE02D}"/>
              </a:ext>
            </a:extLst>
          </p:cNvPr>
          <p:cNvSpPr/>
          <p:nvPr/>
        </p:nvSpPr>
        <p:spPr>
          <a:xfrm>
            <a:off x="6810415" y="2932745"/>
            <a:ext cx="4464000" cy="498462"/>
          </a:xfrm>
          <a:prstGeom prst="rect">
            <a:avLst/>
          </a:prstGeom>
          <a:solidFill>
            <a:srgbClr val="13529F"/>
          </a:solidFill>
          <a:effectLst/>
        </p:spPr>
        <p:style>
          <a:lnRef idx="1">
            <a:schemeClr val="accent1"/>
          </a:lnRef>
          <a:fillRef idx="3">
            <a:schemeClr val="accent1"/>
          </a:fillRef>
          <a:effectRef idx="2">
            <a:schemeClr val="accent1"/>
          </a:effectRef>
          <a:fontRef idx="minor">
            <a:schemeClr val="lt1"/>
          </a:fontRef>
        </p:style>
        <p:txBody>
          <a:bodyPr rtlCol="0" anchor="ctr"/>
          <a:lstStyle/>
          <a:p>
            <a:r>
              <a:rPr lang="en-US" sz="969" dirty="0"/>
              <a:t>Considering feedback and requests from relevant WMO bodies, including from Congress and EC. </a:t>
            </a:r>
          </a:p>
        </p:txBody>
      </p:sp>
      <p:sp>
        <p:nvSpPr>
          <p:cNvPr id="45" name="Rectangle 44">
            <a:extLst>
              <a:ext uri="{FF2B5EF4-FFF2-40B4-BE49-F238E27FC236}">
                <a16:creationId xmlns:a16="http://schemas.microsoft.com/office/drawing/2014/main" id="{881524AD-3686-4ABF-89E6-666494DE4CC7}"/>
              </a:ext>
            </a:extLst>
          </p:cNvPr>
          <p:cNvSpPr/>
          <p:nvPr/>
        </p:nvSpPr>
        <p:spPr>
          <a:xfrm>
            <a:off x="2278058" y="3484207"/>
            <a:ext cx="4464000" cy="504000"/>
          </a:xfrm>
          <a:prstGeom prst="rect">
            <a:avLst/>
          </a:prstGeom>
          <a:solidFill>
            <a:srgbClr val="13529F"/>
          </a:solidFill>
          <a:effectLst/>
        </p:spPr>
        <p:style>
          <a:lnRef idx="1">
            <a:schemeClr val="accent1"/>
          </a:lnRef>
          <a:fillRef idx="3">
            <a:schemeClr val="accent1"/>
          </a:fillRef>
          <a:effectRef idx="2">
            <a:schemeClr val="accent1"/>
          </a:effectRef>
          <a:fontRef idx="minor">
            <a:schemeClr val="lt1"/>
          </a:fontRef>
        </p:style>
        <p:txBody>
          <a:bodyPr rtlCol="0" anchor="ctr"/>
          <a:lstStyle/>
          <a:p>
            <a:r>
              <a:rPr lang="en-GB" sz="1000" dirty="0"/>
              <a:t>Complementing, rather than duplicating, any other work in the CDP-ETs and across WMO</a:t>
            </a:r>
            <a:endParaRPr lang="en-US" sz="1000" dirty="0"/>
          </a:p>
        </p:txBody>
      </p:sp>
      <p:sp>
        <p:nvSpPr>
          <p:cNvPr id="47" name="Rectangle 46">
            <a:extLst>
              <a:ext uri="{FF2B5EF4-FFF2-40B4-BE49-F238E27FC236}">
                <a16:creationId xmlns:a16="http://schemas.microsoft.com/office/drawing/2014/main" id="{78AB1F89-E6CD-4A6E-B136-D63BF3104662}"/>
              </a:ext>
            </a:extLst>
          </p:cNvPr>
          <p:cNvSpPr/>
          <p:nvPr/>
        </p:nvSpPr>
        <p:spPr>
          <a:xfrm>
            <a:off x="6810415" y="3479137"/>
            <a:ext cx="4464000" cy="504000"/>
          </a:xfrm>
          <a:prstGeom prst="rect">
            <a:avLst/>
          </a:prstGeom>
          <a:solidFill>
            <a:srgbClr val="13529F"/>
          </a:solidFill>
          <a:effectLst/>
        </p:spPr>
        <p:style>
          <a:lnRef idx="1">
            <a:schemeClr val="accent1"/>
          </a:lnRef>
          <a:fillRef idx="3">
            <a:schemeClr val="accent1"/>
          </a:fillRef>
          <a:effectRef idx="2">
            <a:schemeClr val="accent1"/>
          </a:effectRef>
          <a:fontRef idx="minor">
            <a:schemeClr val="lt1"/>
          </a:fontRef>
        </p:style>
        <p:txBody>
          <a:bodyPr rtlCol="0" anchor="ctr"/>
          <a:lstStyle/>
          <a:p>
            <a:r>
              <a:rPr lang="en-US" sz="969" dirty="0"/>
              <a:t>Ensuring that priority is given to those activities that will add most value</a:t>
            </a:r>
          </a:p>
        </p:txBody>
      </p:sp>
      <p:sp>
        <p:nvSpPr>
          <p:cNvPr id="48" name="Rectangle 47">
            <a:extLst>
              <a:ext uri="{FF2B5EF4-FFF2-40B4-BE49-F238E27FC236}">
                <a16:creationId xmlns:a16="http://schemas.microsoft.com/office/drawing/2014/main" id="{D4A02F18-635B-40ED-A6BE-CA3297B60BF0}"/>
              </a:ext>
            </a:extLst>
          </p:cNvPr>
          <p:cNvSpPr/>
          <p:nvPr/>
        </p:nvSpPr>
        <p:spPr>
          <a:xfrm>
            <a:off x="2278058" y="2107014"/>
            <a:ext cx="9000000" cy="789034"/>
          </a:xfrm>
          <a:prstGeom prst="rect">
            <a:avLst/>
          </a:prstGeom>
          <a:solidFill>
            <a:srgbClr val="13529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400" dirty="0"/>
              <a:t>The aim of activities of the Panel has been to add value to the work of WMO by providing feedback and guidance rather than implementing specific capacity development activities, much of which is already being done elsewhere across WMO, and by Members.</a:t>
            </a:r>
          </a:p>
        </p:txBody>
      </p:sp>
      <p:sp>
        <p:nvSpPr>
          <p:cNvPr id="49" name="Rectangle 48">
            <a:extLst>
              <a:ext uri="{FF2B5EF4-FFF2-40B4-BE49-F238E27FC236}">
                <a16:creationId xmlns:a16="http://schemas.microsoft.com/office/drawing/2014/main" id="{141A855B-4DAC-4754-A574-25AA7752EAAA}"/>
              </a:ext>
            </a:extLst>
          </p:cNvPr>
          <p:cNvSpPr/>
          <p:nvPr/>
        </p:nvSpPr>
        <p:spPr>
          <a:xfrm>
            <a:off x="5916061" y="4041207"/>
            <a:ext cx="1728000" cy="936000"/>
          </a:xfrm>
          <a:prstGeom prst="rect">
            <a:avLst/>
          </a:prstGeom>
          <a:solidFill>
            <a:srgbClr val="13529F"/>
          </a:solidFill>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831" b="1" dirty="0"/>
          </a:p>
          <a:p>
            <a:pPr algn="ctr"/>
            <a:endParaRPr lang="en-US" sz="831" b="1" dirty="0"/>
          </a:p>
          <a:p>
            <a:pPr algn="ctr"/>
            <a:endParaRPr lang="en-US" sz="369" b="1" dirty="0"/>
          </a:p>
          <a:p>
            <a:pPr algn="ctr"/>
            <a:r>
              <a:rPr lang="en-US" sz="831" b="1" dirty="0"/>
              <a:t>CDP-ET-TDs</a:t>
            </a:r>
          </a:p>
          <a:p>
            <a:r>
              <a:rPr lang="en-US" sz="738" dirty="0"/>
              <a:t>Expert Team on Capacity Development through WMO Technical Departments </a:t>
            </a:r>
          </a:p>
        </p:txBody>
      </p:sp>
      <p:sp>
        <p:nvSpPr>
          <p:cNvPr id="50" name="Rectangle 49">
            <a:extLst>
              <a:ext uri="{FF2B5EF4-FFF2-40B4-BE49-F238E27FC236}">
                <a16:creationId xmlns:a16="http://schemas.microsoft.com/office/drawing/2014/main" id="{56DE9001-A717-4B05-97CE-9CA1A112A3DA}"/>
              </a:ext>
            </a:extLst>
          </p:cNvPr>
          <p:cNvSpPr/>
          <p:nvPr/>
        </p:nvSpPr>
        <p:spPr>
          <a:xfrm>
            <a:off x="2278723" y="4041207"/>
            <a:ext cx="1728000" cy="936000"/>
          </a:xfrm>
          <a:prstGeom prst="rect">
            <a:avLst/>
          </a:prstGeom>
          <a:solidFill>
            <a:srgbClr val="13529F"/>
          </a:solidFill>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831" b="1" dirty="0"/>
          </a:p>
          <a:p>
            <a:pPr algn="ctr"/>
            <a:endParaRPr lang="en-US" sz="831" b="1" dirty="0"/>
          </a:p>
          <a:p>
            <a:pPr algn="ctr"/>
            <a:endParaRPr lang="en-US" sz="369" b="1" dirty="0"/>
          </a:p>
          <a:p>
            <a:pPr algn="ctr"/>
            <a:r>
              <a:rPr lang="en-US" sz="831" b="1" dirty="0"/>
              <a:t>CDP-ET-PDIM</a:t>
            </a:r>
          </a:p>
          <a:p>
            <a:r>
              <a:rPr lang="en-US" sz="738" dirty="0"/>
              <a:t>Expert Team on Policy Development and Institutional Matters</a:t>
            </a:r>
          </a:p>
        </p:txBody>
      </p:sp>
      <p:sp>
        <p:nvSpPr>
          <p:cNvPr id="51" name="Rectangle 50">
            <a:extLst>
              <a:ext uri="{FF2B5EF4-FFF2-40B4-BE49-F238E27FC236}">
                <a16:creationId xmlns:a16="http://schemas.microsoft.com/office/drawing/2014/main" id="{6C8ACEA7-1AB4-4053-9B60-FDFC938F1FD9}"/>
              </a:ext>
            </a:extLst>
          </p:cNvPr>
          <p:cNvSpPr/>
          <p:nvPr/>
        </p:nvSpPr>
        <p:spPr>
          <a:xfrm>
            <a:off x="9533713" y="4034213"/>
            <a:ext cx="1728000" cy="936000"/>
          </a:xfrm>
          <a:prstGeom prst="rect">
            <a:avLst/>
          </a:prstGeom>
          <a:solidFill>
            <a:srgbClr val="13529F"/>
          </a:solidFill>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831" b="1" dirty="0"/>
          </a:p>
          <a:p>
            <a:pPr algn="ctr"/>
            <a:endParaRPr lang="en-US" sz="831" b="1" dirty="0"/>
          </a:p>
          <a:p>
            <a:pPr algn="ctr"/>
            <a:endParaRPr lang="en-US" sz="369" b="1" dirty="0"/>
          </a:p>
          <a:p>
            <a:pPr algn="ctr"/>
            <a:r>
              <a:rPr lang="en-US" sz="831" b="1" dirty="0"/>
              <a:t>CDP-TT-WCDS</a:t>
            </a:r>
            <a:endParaRPr lang="en-US" sz="738" b="1" dirty="0"/>
          </a:p>
          <a:p>
            <a:r>
              <a:rPr lang="en-US" sz="738" dirty="0"/>
              <a:t>Task Team on Revision of WMO Capacity Development Strategy </a:t>
            </a:r>
          </a:p>
        </p:txBody>
      </p:sp>
      <p:sp>
        <p:nvSpPr>
          <p:cNvPr id="52" name="Rectangle 51">
            <a:extLst>
              <a:ext uri="{FF2B5EF4-FFF2-40B4-BE49-F238E27FC236}">
                <a16:creationId xmlns:a16="http://schemas.microsoft.com/office/drawing/2014/main" id="{02CA78D3-A91B-4E70-9EF1-C0014DE23E73}"/>
              </a:ext>
            </a:extLst>
          </p:cNvPr>
          <p:cNvSpPr/>
          <p:nvPr/>
        </p:nvSpPr>
        <p:spPr>
          <a:xfrm>
            <a:off x="4097392" y="4042790"/>
            <a:ext cx="1728000" cy="936000"/>
          </a:xfrm>
          <a:prstGeom prst="rect">
            <a:avLst/>
          </a:prstGeom>
          <a:solidFill>
            <a:srgbClr val="13529F"/>
          </a:solidFill>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831" b="1" dirty="0"/>
          </a:p>
          <a:p>
            <a:pPr algn="ctr"/>
            <a:endParaRPr lang="en-US" sz="831" b="1" dirty="0"/>
          </a:p>
          <a:p>
            <a:pPr algn="ctr"/>
            <a:endParaRPr lang="en-US" sz="369" b="1" dirty="0"/>
          </a:p>
          <a:p>
            <a:pPr algn="ctr"/>
            <a:r>
              <a:rPr lang="en-US" sz="831" b="1" dirty="0"/>
              <a:t>CDP-ET-HRDET</a:t>
            </a:r>
          </a:p>
          <a:p>
            <a:r>
              <a:rPr lang="en-US" sz="738" dirty="0"/>
              <a:t>Expert Team on Human Resources Development, Education and Training </a:t>
            </a:r>
          </a:p>
        </p:txBody>
      </p:sp>
      <p:sp>
        <p:nvSpPr>
          <p:cNvPr id="53" name="Rectangle 52">
            <a:extLst>
              <a:ext uri="{FF2B5EF4-FFF2-40B4-BE49-F238E27FC236}">
                <a16:creationId xmlns:a16="http://schemas.microsoft.com/office/drawing/2014/main" id="{125FD0F8-CCBF-467B-98A5-F7E2617E23AD}"/>
              </a:ext>
            </a:extLst>
          </p:cNvPr>
          <p:cNvSpPr/>
          <p:nvPr/>
        </p:nvSpPr>
        <p:spPr>
          <a:xfrm>
            <a:off x="7724887" y="4034213"/>
            <a:ext cx="1728000" cy="936000"/>
          </a:xfrm>
          <a:prstGeom prst="rect">
            <a:avLst/>
          </a:prstGeom>
          <a:solidFill>
            <a:srgbClr val="13529F"/>
          </a:solidFill>
          <a:effectLst/>
        </p:spPr>
        <p:style>
          <a:lnRef idx="1">
            <a:schemeClr val="accent1"/>
          </a:lnRef>
          <a:fillRef idx="3">
            <a:schemeClr val="accent1"/>
          </a:fillRef>
          <a:effectRef idx="2">
            <a:schemeClr val="accent1"/>
          </a:effectRef>
          <a:fontRef idx="minor">
            <a:schemeClr val="lt1"/>
          </a:fontRef>
        </p:style>
        <p:txBody>
          <a:bodyPr rtlCol="0" anchor="t"/>
          <a:lstStyle/>
          <a:p>
            <a:pPr algn="ctr"/>
            <a:endParaRPr lang="en-US" sz="831" b="1" dirty="0"/>
          </a:p>
          <a:p>
            <a:pPr algn="ctr"/>
            <a:endParaRPr lang="en-US" sz="831" b="1" dirty="0"/>
          </a:p>
          <a:p>
            <a:pPr algn="ctr"/>
            <a:endParaRPr lang="en-US" sz="369" b="1" dirty="0"/>
          </a:p>
          <a:p>
            <a:pPr algn="ctr"/>
            <a:r>
              <a:rPr lang="en-US" sz="831" b="1" dirty="0"/>
              <a:t>CDP-ET-RMPDA</a:t>
            </a:r>
          </a:p>
          <a:p>
            <a:r>
              <a:rPr lang="en-US" sz="738" dirty="0"/>
              <a:t>Expert Team on Capacity Development through Resource Mobilization, Partnerships and Development Assistance</a:t>
            </a:r>
          </a:p>
        </p:txBody>
      </p:sp>
      <p:graphicFrame>
        <p:nvGraphicFramePr>
          <p:cNvPr id="66" name="Table 65">
            <a:extLst>
              <a:ext uri="{FF2B5EF4-FFF2-40B4-BE49-F238E27FC236}">
                <a16:creationId xmlns:a16="http://schemas.microsoft.com/office/drawing/2014/main" id="{F1C23BF0-E1F4-45B4-8E0A-25C5E5688D94}"/>
              </a:ext>
            </a:extLst>
          </p:cNvPr>
          <p:cNvGraphicFramePr>
            <a:graphicFrameLocks noGrp="1"/>
          </p:cNvGraphicFramePr>
          <p:nvPr>
            <p:extLst>
              <p:ext uri="{D42A27DB-BD31-4B8C-83A1-F6EECF244321}">
                <p14:modId xmlns:p14="http://schemas.microsoft.com/office/powerpoint/2010/main" val="3506549891"/>
              </p:ext>
            </p:extLst>
          </p:nvPr>
        </p:nvGraphicFramePr>
        <p:xfrm>
          <a:off x="2278057" y="5016403"/>
          <a:ext cx="8996360" cy="3448370"/>
        </p:xfrm>
        <a:graphic>
          <a:graphicData uri="http://schemas.openxmlformats.org/drawingml/2006/table">
            <a:tbl>
              <a:tblPr firstRow="1" bandRow="1">
                <a:tableStyleId>{2D5ABB26-0587-4C30-8999-92F81FD0307C}</a:tableStyleId>
              </a:tblPr>
              <a:tblGrid>
                <a:gridCol w="2249090">
                  <a:extLst>
                    <a:ext uri="{9D8B030D-6E8A-4147-A177-3AD203B41FA5}">
                      <a16:colId xmlns:a16="http://schemas.microsoft.com/office/drawing/2014/main" val="20000"/>
                    </a:ext>
                  </a:extLst>
                </a:gridCol>
                <a:gridCol w="2249090">
                  <a:extLst>
                    <a:ext uri="{9D8B030D-6E8A-4147-A177-3AD203B41FA5}">
                      <a16:colId xmlns:a16="http://schemas.microsoft.com/office/drawing/2014/main" val="20001"/>
                    </a:ext>
                  </a:extLst>
                </a:gridCol>
                <a:gridCol w="2249090">
                  <a:extLst>
                    <a:ext uri="{9D8B030D-6E8A-4147-A177-3AD203B41FA5}">
                      <a16:colId xmlns:a16="http://schemas.microsoft.com/office/drawing/2014/main" val="4004119681"/>
                    </a:ext>
                  </a:extLst>
                </a:gridCol>
                <a:gridCol w="2249090">
                  <a:extLst>
                    <a:ext uri="{9D8B030D-6E8A-4147-A177-3AD203B41FA5}">
                      <a16:colId xmlns:a16="http://schemas.microsoft.com/office/drawing/2014/main" val="234939879"/>
                    </a:ext>
                  </a:extLst>
                </a:gridCol>
              </a:tblGrid>
              <a:tr h="782276">
                <a:tc>
                  <a:txBody>
                    <a:bodyPr/>
                    <a:lstStyle/>
                    <a:p>
                      <a:pPr marL="84138" indent="0" algn="l">
                        <a:buFont typeface="+mj-lt"/>
                        <a:buNone/>
                      </a:pPr>
                      <a:r>
                        <a:rPr lang="en-US" sz="700" dirty="0">
                          <a:solidFill>
                            <a:schemeClr val="bg1"/>
                          </a:solidFill>
                        </a:rPr>
                        <a:t>I. Assessment of key development needs/gaps in each Region (including consideration of significant upcoming initiatives under the Technical Commissions and Research Board) to feed into the revised Capacity Development Strategy (CDS). </a:t>
                      </a:r>
                    </a:p>
                  </a:txBody>
                  <a:tcPr marL="36000" marR="36000" marT="33231" marB="33231" anchor="ctr">
                    <a:lnL>
                      <a:noFill/>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13529F"/>
                    </a:solidFill>
                  </a:tcPr>
                </a:tc>
                <a:tc>
                  <a:txBody>
                    <a:bodyPr/>
                    <a:lstStyle/>
                    <a:p>
                      <a:pPr marL="84138" indent="0" algn="l">
                        <a:buFont typeface="+mj-lt"/>
                        <a:buNone/>
                      </a:pPr>
                      <a:r>
                        <a:rPr lang="en-US" sz="700" b="0" dirty="0">
                          <a:solidFill>
                            <a:schemeClr val="bg1"/>
                          </a:solidFill>
                        </a:rPr>
                        <a:t>VI. Review and document recommendations on best practice in terms of working with development partners/Government (to enhance knowledge sharing in this area). </a:t>
                      </a:r>
                    </a:p>
                  </a:txBody>
                  <a:tcPr marL="36000" marR="36000" marT="33231" marB="3323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13529F"/>
                    </a:solidFill>
                  </a:tcPr>
                </a:tc>
                <a:tc>
                  <a:txBody>
                    <a:bodyPr/>
                    <a:lstStyle/>
                    <a:p>
                      <a:pPr marL="84138" indent="0" algn="l">
                        <a:buFont typeface="+mj-lt"/>
                        <a:buNone/>
                      </a:pPr>
                      <a:r>
                        <a:rPr lang="en-US" sz="700" b="0" dirty="0">
                          <a:solidFill>
                            <a:schemeClr val="bg1"/>
                          </a:solidFill>
                        </a:rPr>
                        <a:t>XI. Review and update of the Basic Instructional Packages for Meteorologists and Meteorological Technicians (WMO-No. 1083).</a:t>
                      </a:r>
                    </a:p>
                  </a:txBody>
                  <a:tcPr marL="36000" marR="36000" marT="33231" marB="3323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13529F"/>
                    </a:solidFill>
                  </a:tcPr>
                </a:tc>
                <a:tc>
                  <a:txBody>
                    <a:bodyPr/>
                    <a:lstStyle/>
                    <a:p>
                      <a:pPr marL="84138" indent="0" algn="l">
                        <a:buFont typeface="+mj-lt"/>
                        <a:buNone/>
                      </a:pPr>
                      <a:r>
                        <a:rPr lang="en-US" sz="700" b="0" dirty="0">
                          <a:solidFill>
                            <a:schemeClr val="bg1"/>
                          </a:solidFill>
                        </a:rPr>
                        <a:t>XVI. Activities in close collaboration with the appropriate departments in the Secretariat as well as with WMO Bodies and Technical Commissions.</a:t>
                      </a:r>
                    </a:p>
                  </a:txBody>
                  <a:tcPr marL="36000" marR="36000" marT="33231" marB="33231" anchor="ctr">
                    <a:lnL w="12700" cap="flat" cmpd="sng" algn="ctr">
                      <a:solidFill>
                        <a:schemeClr val="bg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13529F"/>
                    </a:solidFill>
                  </a:tcPr>
                </a:tc>
                <a:extLst>
                  <a:ext uri="{0D108BD9-81ED-4DB2-BD59-A6C34878D82A}">
                    <a16:rowId xmlns:a16="http://schemas.microsoft.com/office/drawing/2014/main" val="10000"/>
                  </a:ext>
                </a:extLst>
              </a:tr>
              <a:tr h="558240">
                <a:tc>
                  <a:txBody>
                    <a:bodyPr/>
                    <a:lstStyle/>
                    <a:p>
                      <a:pPr marL="84138" indent="0" algn="l">
                        <a:buFont typeface="+mj-lt"/>
                        <a:buNone/>
                      </a:pPr>
                      <a:r>
                        <a:rPr lang="en-US" sz="700" dirty="0">
                          <a:solidFill>
                            <a:schemeClr val="bg1"/>
                          </a:solidFill>
                        </a:rPr>
                        <a:t>II. Review of current data collection platforms and methodologies and providing recommendations on how best to manage/streamline. </a:t>
                      </a:r>
                    </a:p>
                  </a:txBody>
                  <a:tcPr marL="36000" marR="36000" marT="33231" marB="33231" anchor="ctr">
                    <a:lnL>
                      <a:noFill/>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13529F"/>
                    </a:solidFill>
                  </a:tcPr>
                </a:tc>
                <a:tc>
                  <a:txBody>
                    <a:bodyPr/>
                    <a:lstStyle/>
                    <a:p>
                      <a:pPr marL="84138" indent="0" algn="l">
                        <a:buFont typeface="+mj-lt"/>
                        <a:buNone/>
                      </a:pPr>
                      <a:r>
                        <a:rPr lang="en-US" sz="700" b="0" dirty="0">
                          <a:solidFill>
                            <a:schemeClr val="bg1"/>
                          </a:solidFill>
                        </a:rPr>
                        <a:t>VII. To conduct an assessment of, and clarify the roles and responsibilities of, the different actors as well as the different funding mechanisms involved in WMO Capacity Development activities”. </a:t>
                      </a:r>
                    </a:p>
                  </a:txBody>
                  <a:tcPr marL="36000" marR="36000" marT="33231" marB="3323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13529F"/>
                    </a:solidFill>
                  </a:tcPr>
                </a:tc>
                <a:tc>
                  <a:txBody>
                    <a:bodyPr/>
                    <a:lstStyle/>
                    <a:p>
                      <a:pPr marL="84138" indent="0" algn="l">
                        <a:buFont typeface="+mj-lt"/>
                        <a:buNone/>
                      </a:pPr>
                      <a:r>
                        <a:rPr lang="en-US" sz="700" b="0" dirty="0">
                          <a:solidFill>
                            <a:schemeClr val="bg1"/>
                          </a:solidFill>
                        </a:rPr>
                        <a:t>XII. Elaboration of concept for the Consortium of WMO Education and Training Collaborating Partners – CONECT.</a:t>
                      </a:r>
                    </a:p>
                  </a:txBody>
                  <a:tcPr marL="36000" marR="36000" marT="33231" marB="3323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13529F"/>
                    </a:solidFill>
                  </a:tcPr>
                </a:tc>
                <a:tc>
                  <a:txBody>
                    <a:bodyPr/>
                    <a:lstStyle/>
                    <a:p>
                      <a:pPr marL="84138" indent="0" algn="l">
                        <a:buFont typeface="+mj-lt"/>
                        <a:buNone/>
                      </a:pPr>
                      <a:r>
                        <a:rPr lang="en-US" sz="700" b="0" dirty="0">
                          <a:solidFill>
                            <a:schemeClr val="bg1"/>
                          </a:solidFill>
                        </a:rPr>
                        <a:t>XVII. Assessment of current gaps to compliance of members to WMO standards and recommended practices including identification of gaps in policies addressing capacity and free exchange of data Feedback.</a:t>
                      </a:r>
                    </a:p>
                  </a:txBody>
                  <a:tcPr marL="36000" marR="36000" marT="33231" marB="33231" anchor="ctr">
                    <a:lnL w="12700" cap="flat" cmpd="sng" algn="ctr">
                      <a:solidFill>
                        <a:schemeClr val="bg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13529F"/>
                    </a:solidFill>
                  </a:tcPr>
                </a:tc>
                <a:extLst>
                  <a:ext uri="{0D108BD9-81ED-4DB2-BD59-A6C34878D82A}">
                    <a16:rowId xmlns:a16="http://schemas.microsoft.com/office/drawing/2014/main" val="10001"/>
                  </a:ext>
                </a:extLst>
              </a:tr>
              <a:tr h="436633">
                <a:tc>
                  <a:txBody>
                    <a:bodyPr/>
                    <a:lstStyle/>
                    <a:p>
                      <a:pPr marL="84138" indent="0" algn="l">
                        <a:buFont typeface="+mj-lt"/>
                        <a:buNone/>
                      </a:pPr>
                      <a:r>
                        <a:rPr lang="en-US" sz="700" dirty="0">
                          <a:solidFill>
                            <a:schemeClr val="bg1"/>
                          </a:solidFill>
                        </a:rPr>
                        <a:t>III. Review of/guidance on, significant WMO capacity development initiatives and feedback to EC e.g. Country </a:t>
                      </a:r>
                      <a:r>
                        <a:rPr lang="en-US" sz="700" dirty="0" err="1">
                          <a:solidFill>
                            <a:schemeClr val="bg1"/>
                          </a:solidFill>
                        </a:rPr>
                        <a:t>Hydromet</a:t>
                      </a:r>
                      <a:r>
                        <a:rPr lang="en-US" sz="700" dirty="0">
                          <a:solidFill>
                            <a:schemeClr val="bg1"/>
                          </a:solidFill>
                        </a:rPr>
                        <a:t> Diagnostics tool, SOFF, others TBD in discussion with relevant WMO departments/</a:t>
                      </a:r>
                      <a:r>
                        <a:rPr lang="en-US" sz="700" dirty="0" err="1">
                          <a:solidFill>
                            <a:schemeClr val="bg1"/>
                          </a:solidFill>
                        </a:rPr>
                        <a:t>programmes</a:t>
                      </a:r>
                      <a:r>
                        <a:rPr lang="en-US" sz="700" dirty="0">
                          <a:solidFill>
                            <a:schemeClr val="bg1"/>
                          </a:solidFill>
                        </a:rPr>
                        <a:t>. </a:t>
                      </a:r>
                    </a:p>
                  </a:txBody>
                  <a:tcPr marL="36000" marR="36000" marT="33231" marB="33231" anchor="ctr">
                    <a:lnL>
                      <a:noFill/>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13529F"/>
                    </a:solidFill>
                  </a:tcPr>
                </a:tc>
                <a:tc>
                  <a:txBody>
                    <a:bodyPr/>
                    <a:lstStyle/>
                    <a:p>
                      <a:pPr marL="84138" indent="0" algn="l">
                        <a:buFont typeface="+mj-lt"/>
                        <a:buNone/>
                      </a:pPr>
                      <a:r>
                        <a:rPr lang="en-US" sz="700" b="0" dirty="0">
                          <a:solidFill>
                            <a:schemeClr val="bg1"/>
                          </a:solidFill>
                        </a:rPr>
                        <a:t>VIII. Make recommendations and develop strategies to strengthen sub-regional, regional, inter-regional and other cooperation groups in order to establish synergies at inter-regional and sub-regional levels and to identify training and capacity-building opportunities. </a:t>
                      </a:r>
                    </a:p>
                  </a:txBody>
                  <a:tcPr marL="36000" marR="36000" marT="33231" marB="3323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13529F"/>
                    </a:solidFill>
                  </a:tcPr>
                </a:tc>
                <a:tc>
                  <a:txBody>
                    <a:bodyPr/>
                    <a:lstStyle/>
                    <a:p>
                      <a:pPr marL="84138" indent="0" algn="l">
                        <a:buFont typeface="+mj-lt"/>
                        <a:buNone/>
                      </a:pPr>
                      <a:r>
                        <a:rPr lang="en-US" sz="700" b="0" dirty="0">
                          <a:solidFill>
                            <a:schemeClr val="bg1"/>
                          </a:solidFill>
                        </a:rPr>
                        <a:t>XIII. Support and review a publication on leadership and management.</a:t>
                      </a:r>
                    </a:p>
                  </a:txBody>
                  <a:tcPr marL="36000" marR="36000" marT="33231" marB="3323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13529F"/>
                    </a:solidFill>
                  </a:tcPr>
                </a:tc>
                <a:tc>
                  <a:txBody>
                    <a:bodyPr/>
                    <a:lstStyle/>
                    <a:p>
                      <a:pPr marL="84138" indent="0" algn="l">
                        <a:buFont typeface="+mj-lt"/>
                        <a:buNone/>
                      </a:pPr>
                      <a:r>
                        <a:rPr lang="en-US" sz="700" b="0" dirty="0">
                          <a:solidFill>
                            <a:schemeClr val="bg1"/>
                          </a:solidFill>
                        </a:rPr>
                        <a:t>XVIII. Compiling best practices from the National Meteorological and Hydrological Services (NMHSs) considered to be meeting global standards in the delivery of services. This compilation to be used in the promotion of standards worldwide.</a:t>
                      </a:r>
                    </a:p>
                  </a:txBody>
                  <a:tcPr marL="36000" marR="36000" marT="33231" marB="33231" anchor="ctr">
                    <a:lnL w="12700" cap="flat" cmpd="sng" algn="ctr">
                      <a:solidFill>
                        <a:schemeClr val="bg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13529F"/>
                    </a:solidFill>
                  </a:tcPr>
                </a:tc>
                <a:extLst>
                  <a:ext uri="{0D108BD9-81ED-4DB2-BD59-A6C34878D82A}">
                    <a16:rowId xmlns:a16="http://schemas.microsoft.com/office/drawing/2014/main" val="10002"/>
                  </a:ext>
                </a:extLst>
              </a:tr>
              <a:tr h="679845">
                <a:tc>
                  <a:txBody>
                    <a:bodyPr/>
                    <a:lstStyle/>
                    <a:p>
                      <a:pPr marL="84138" indent="0" algn="l">
                        <a:buFont typeface="+mj-lt"/>
                        <a:buNone/>
                      </a:pPr>
                      <a:r>
                        <a:rPr lang="en-US" sz="700" dirty="0">
                          <a:solidFill>
                            <a:schemeClr val="bg1"/>
                          </a:solidFill>
                        </a:rPr>
                        <a:t>IV. Support of the independent evaluation of WMO projects as requested by EC-72. </a:t>
                      </a:r>
                    </a:p>
                  </a:txBody>
                  <a:tcPr marL="36000" marR="36000" marT="33231" marB="33231" anchor="ctr">
                    <a:lnL>
                      <a:noFill/>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13529F"/>
                    </a:solidFill>
                  </a:tcPr>
                </a:tc>
                <a:tc>
                  <a:txBody>
                    <a:bodyPr/>
                    <a:lstStyle/>
                    <a:p>
                      <a:pPr marL="84138" indent="0" algn="l">
                        <a:buFont typeface="+mj-lt"/>
                        <a:buNone/>
                      </a:pPr>
                      <a:r>
                        <a:rPr lang="en-US" sz="700" b="0" dirty="0">
                          <a:solidFill>
                            <a:schemeClr val="bg1"/>
                          </a:solidFill>
                        </a:rPr>
                        <a:t>IX. Assistance to the external review process and reconfirmation of status of WMO Regional Training </a:t>
                      </a:r>
                      <a:r>
                        <a:rPr lang="en-US" sz="700" b="0" dirty="0" err="1">
                          <a:solidFill>
                            <a:schemeClr val="bg1"/>
                          </a:solidFill>
                        </a:rPr>
                        <a:t>Centres</a:t>
                      </a:r>
                      <a:r>
                        <a:rPr lang="en-US" sz="700" b="0" dirty="0">
                          <a:solidFill>
                            <a:schemeClr val="bg1"/>
                          </a:solidFill>
                        </a:rPr>
                        <a:t>.</a:t>
                      </a:r>
                    </a:p>
                  </a:txBody>
                  <a:tcPr marL="36000" marR="36000" marT="33231" marB="3323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13529F"/>
                    </a:solidFill>
                  </a:tcPr>
                </a:tc>
                <a:tc>
                  <a:txBody>
                    <a:bodyPr/>
                    <a:lstStyle/>
                    <a:p>
                      <a:pPr marL="84138" indent="0" algn="l">
                        <a:buFont typeface="+mj-lt"/>
                        <a:buNone/>
                      </a:pPr>
                      <a:r>
                        <a:rPr lang="en-US" sz="700" b="0" dirty="0">
                          <a:solidFill>
                            <a:schemeClr val="bg1"/>
                          </a:solidFill>
                        </a:rPr>
                        <a:t>XIV. Collection of RTCs Successful Capacity Development practices and innovations implemented (locally and Regionally), Priority/needs and Recommendations.</a:t>
                      </a:r>
                    </a:p>
                  </a:txBody>
                  <a:tcPr marL="36000" marR="36000" marT="33231" marB="3323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13529F"/>
                    </a:solidFill>
                  </a:tcPr>
                </a:tc>
                <a:tc>
                  <a:txBody>
                    <a:bodyPr/>
                    <a:lstStyle/>
                    <a:p>
                      <a:pPr marL="84138" indent="0" algn="l">
                        <a:buFont typeface="+mj-lt"/>
                        <a:buNone/>
                      </a:pPr>
                      <a:r>
                        <a:rPr lang="en-US" sz="700" b="0" dirty="0">
                          <a:solidFill>
                            <a:schemeClr val="bg1"/>
                          </a:solidFill>
                        </a:rPr>
                        <a:t>XIX. Communicating and promoting global meteorology, hydrology and climatology including authoritative voice common standards and product sharing. </a:t>
                      </a:r>
                    </a:p>
                  </a:txBody>
                  <a:tcPr marL="36000" marR="36000" marT="33231" marB="33231" anchor="ctr">
                    <a:lnL w="12700" cap="flat" cmpd="sng" algn="ctr">
                      <a:solidFill>
                        <a:schemeClr val="bg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13529F"/>
                    </a:solidFill>
                  </a:tcPr>
                </a:tc>
                <a:extLst>
                  <a:ext uri="{0D108BD9-81ED-4DB2-BD59-A6C34878D82A}">
                    <a16:rowId xmlns:a16="http://schemas.microsoft.com/office/drawing/2014/main" val="10003"/>
                  </a:ext>
                </a:extLst>
              </a:tr>
              <a:tr h="679845">
                <a:tc>
                  <a:txBody>
                    <a:bodyPr/>
                    <a:lstStyle/>
                    <a:p>
                      <a:pPr marL="84138" indent="0" algn="l">
                        <a:buFont typeface="+mj-lt"/>
                        <a:buNone/>
                      </a:pPr>
                      <a:r>
                        <a:rPr lang="en-US" sz="700" dirty="0">
                          <a:solidFill>
                            <a:schemeClr val="bg1"/>
                          </a:solidFill>
                        </a:rPr>
                        <a:t>V. Input into guidance/recommendations on the facilitation of twinning arrangements and other innovative modes of bilateral cooperation, and best practice for taking forward. </a:t>
                      </a:r>
                    </a:p>
                  </a:txBody>
                  <a:tcPr marL="36000" marR="36000" marT="33231" marB="33231" anchor="ctr">
                    <a:lnL>
                      <a:noFill/>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13529F"/>
                    </a:solidFill>
                  </a:tcPr>
                </a:tc>
                <a:tc>
                  <a:txBody>
                    <a:bodyPr/>
                    <a:lstStyle/>
                    <a:p>
                      <a:pPr marL="84138" indent="0" algn="l">
                        <a:buFont typeface="+mj-lt"/>
                        <a:buNone/>
                      </a:pPr>
                      <a:r>
                        <a:rPr lang="en-US" sz="700" dirty="0">
                          <a:solidFill>
                            <a:schemeClr val="bg1"/>
                          </a:solidFill>
                        </a:rPr>
                        <a:t>X. Organization of SYMET-14. </a:t>
                      </a:r>
                    </a:p>
                  </a:txBody>
                  <a:tcPr marL="36000" marR="36000" marT="33231" marB="3323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13529F"/>
                    </a:solidFill>
                  </a:tcPr>
                </a:tc>
                <a:tc>
                  <a:txBody>
                    <a:bodyPr/>
                    <a:lstStyle/>
                    <a:p>
                      <a:pPr marL="84138" indent="0" algn="l">
                        <a:buFont typeface="+mj-lt"/>
                        <a:buNone/>
                      </a:pPr>
                      <a:r>
                        <a:rPr lang="en-US" sz="700" b="0" dirty="0">
                          <a:solidFill>
                            <a:schemeClr val="bg1"/>
                          </a:solidFill>
                        </a:rPr>
                        <a:t>XV. Contribution to the WCRP Forum for South America.</a:t>
                      </a:r>
                    </a:p>
                  </a:txBody>
                  <a:tcPr marL="36000" marR="36000" marT="33231" marB="33231"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13529F"/>
                    </a:solidFill>
                  </a:tcPr>
                </a:tc>
                <a:tc>
                  <a:txBody>
                    <a:bodyPr/>
                    <a:lstStyle/>
                    <a:p>
                      <a:pPr marL="84138" indent="0" algn="l">
                        <a:buFont typeface="+mj-lt"/>
                        <a:buNone/>
                      </a:pPr>
                      <a:r>
                        <a:rPr lang="en-US" sz="700" b="0" dirty="0">
                          <a:solidFill>
                            <a:schemeClr val="bg1"/>
                          </a:solidFill>
                        </a:rPr>
                        <a:t>XX. Revision of the WMO Capacity Development Strategy.</a:t>
                      </a:r>
                    </a:p>
                  </a:txBody>
                  <a:tcPr marL="36000" marR="36000" marT="33231" marB="33231" anchor="ctr">
                    <a:lnL w="12700" cap="flat" cmpd="sng" algn="ctr">
                      <a:solidFill>
                        <a:schemeClr val="bg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rgbClr val="13529F"/>
                    </a:solidFill>
                  </a:tcPr>
                </a:tc>
                <a:extLst>
                  <a:ext uri="{0D108BD9-81ED-4DB2-BD59-A6C34878D82A}">
                    <a16:rowId xmlns:a16="http://schemas.microsoft.com/office/drawing/2014/main" val="195293250"/>
                  </a:ext>
                </a:extLst>
              </a:tr>
            </a:tbl>
          </a:graphicData>
        </a:graphic>
      </p:graphicFrame>
      <p:sp>
        <p:nvSpPr>
          <p:cNvPr id="68" name="TextBox 67">
            <a:extLst>
              <a:ext uri="{FF2B5EF4-FFF2-40B4-BE49-F238E27FC236}">
                <a16:creationId xmlns:a16="http://schemas.microsoft.com/office/drawing/2014/main" id="{99096060-403C-4654-BAF0-5F75590DED8E}"/>
              </a:ext>
            </a:extLst>
          </p:cNvPr>
          <p:cNvSpPr txBox="1"/>
          <p:nvPr/>
        </p:nvSpPr>
        <p:spPr>
          <a:xfrm>
            <a:off x="966089" y="3140279"/>
            <a:ext cx="1311968" cy="490006"/>
          </a:xfrm>
          <a:prstGeom prst="rect">
            <a:avLst/>
          </a:prstGeom>
          <a:noFill/>
        </p:spPr>
        <p:txBody>
          <a:bodyPr wrap="square" rtlCol="0">
            <a:spAutoFit/>
          </a:bodyPr>
          <a:lstStyle/>
          <a:p>
            <a:r>
              <a:rPr lang="en-US" sz="1292" b="1" dirty="0">
                <a:solidFill>
                  <a:srgbClr val="13529F"/>
                </a:solidFill>
              </a:rPr>
              <a:t>FOCUS OF CDP</a:t>
            </a:r>
          </a:p>
        </p:txBody>
      </p:sp>
      <p:sp>
        <p:nvSpPr>
          <p:cNvPr id="70" name="TextBox 69">
            <a:extLst>
              <a:ext uri="{FF2B5EF4-FFF2-40B4-BE49-F238E27FC236}">
                <a16:creationId xmlns:a16="http://schemas.microsoft.com/office/drawing/2014/main" id="{6F0E53DF-C469-4885-89B0-629B71241F4B}"/>
              </a:ext>
            </a:extLst>
          </p:cNvPr>
          <p:cNvSpPr txBox="1"/>
          <p:nvPr/>
        </p:nvSpPr>
        <p:spPr>
          <a:xfrm>
            <a:off x="966089" y="4059769"/>
            <a:ext cx="1311968" cy="688843"/>
          </a:xfrm>
          <a:prstGeom prst="rect">
            <a:avLst/>
          </a:prstGeom>
          <a:noFill/>
        </p:spPr>
        <p:txBody>
          <a:bodyPr wrap="square" rtlCol="0">
            <a:spAutoFit/>
          </a:bodyPr>
          <a:lstStyle/>
          <a:p>
            <a:r>
              <a:rPr lang="en-US" sz="1292" b="1" dirty="0">
                <a:solidFill>
                  <a:srgbClr val="13529F"/>
                </a:solidFill>
              </a:rPr>
              <a:t>EXPERT TEAMS &amp; TASK TEAM</a:t>
            </a:r>
          </a:p>
        </p:txBody>
      </p:sp>
      <p:sp>
        <p:nvSpPr>
          <p:cNvPr id="71" name="TextBox 70">
            <a:extLst>
              <a:ext uri="{FF2B5EF4-FFF2-40B4-BE49-F238E27FC236}">
                <a16:creationId xmlns:a16="http://schemas.microsoft.com/office/drawing/2014/main" id="{DC0768ED-F1EC-4017-A48A-D9C961D76D2A}"/>
              </a:ext>
            </a:extLst>
          </p:cNvPr>
          <p:cNvSpPr txBox="1"/>
          <p:nvPr/>
        </p:nvSpPr>
        <p:spPr>
          <a:xfrm>
            <a:off x="754809" y="6139451"/>
            <a:ext cx="1523248" cy="688843"/>
          </a:xfrm>
          <a:prstGeom prst="rect">
            <a:avLst/>
          </a:prstGeom>
          <a:noFill/>
        </p:spPr>
        <p:txBody>
          <a:bodyPr wrap="square" rtlCol="0">
            <a:spAutoFit/>
          </a:bodyPr>
          <a:lstStyle/>
          <a:p>
            <a:r>
              <a:rPr lang="en-US" sz="1292" b="1" dirty="0">
                <a:solidFill>
                  <a:srgbClr val="13529F"/>
                </a:solidFill>
              </a:rPr>
              <a:t>ACTIVITIES &amp; ACHIEVEMENTS</a:t>
            </a:r>
          </a:p>
          <a:p>
            <a:r>
              <a:rPr lang="en-US" sz="1292" b="1" dirty="0">
                <a:solidFill>
                  <a:srgbClr val="13529F"/>
                </a:solidFill>
              </a:rPr>
              <a:t>2020-2022</a:t>
            </a:r>
          </a:p>
        </p:txBody>
      </p:sp>
      <p:pic>
        <p:nvPicPr>
          <p:cNvPr id="72" name="Picture 71">
            <a:extLst>
              <a:ext uri="{FF2B5EF4-FFF2-40B4-BE49-F238E27FC236}">
                <a16:creationId xmlns:a16="http://schemas.microsoft.com/office/drawing/2014/main" id="{0A770933-0C55-4415-91EC-FFFE07ABDE3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61697" y="4051945"/>
            <a:ext cx="360000" cy="352246"/>
          </a:xfrm>
          <a:prstGeom prst="rect">
            <a:avLst/>
          </a:prstGeom>
        </p:spPr>
      </p:pic>
      <p:graphicFrame>
        <p:nvGraphicFramePr>
          <p:cNvPr id="78" name="Table 77">
            <a:extLst>
              <a:ext uri="{FF2B5EF4-FFF2-40B4-BE49-F238E27FC236}">
                <a16:creationId xmlns:a16="http://schemas.microsoft.com/office/drawing/2014/main" id="{87B703FC-720B-41B4-A9BC-9814CBF7D9EF}"/>
              </a:ext>
            </a:extLst>
          </p:cNvPr>
          <p:cNvGraphicFramePr>
            <a:graphicFrameLocks noGrp="1"/>
          </p:cNvGraphicFramePr>
          <p:nvPr>
            <p:extLst>
              <p:ext uri="{D42A27DB-BD31-4B8C-83A1-F6EECF244321}">
                <p14:modId xmlns:p14="http://schemas.microsoft.com/office/powerpoint/2010/main" val="1742152667"/>
              </p:ext>
            </p:extLst>
          </p:nvPr>
        </p:nvGraphicFramePr>
        <p:xfrm>
          <a:off x="1102935" y="8751771"/>
          <a:ext cx="208280" cy="274320"/>
        </p:xfrm>
        <a:graphic>
          <a:graphicData uri="http://schemas.openxmlformats.org/drawingml/2006/table">
            <a:tbl>
              <a:tblPr/>
              <a:tblGrid>
                <a:gridCol w="208280">
                  <a:extLst>
                    <a:ext uri="{9D8B030D-6E8A-4147-A177-3AD203B41FA5}">
                      <a16:colId xmlns:a16="http://schemas.microsoft.com/office/drawing/2014/main" val="2128933299"/>
                    </a:ext>
                  </a:extLst>
                </a:gridCol>
              </a:tblGrid>
              <a:tr h="0">
                <a:tc>
                  <a:txBody>
                    <a:bodyPr/>
                    <a:lstStyle/>
                    <a:p>
                      <a:endParaRPr lang="en-GB" dirty="0"/>
                    </a:p>
                  </a:txBody>
                  <a:tcP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tcPr>
                </a:tc>
                <a:extLst>
                  <a:ext uri="{0D108BD9-81ED-4DB2-BD59-A6C34878D82A}">
                    <a16:rowId xmlns:a16="http://schemas.microsoft.com/office/drawing/2014/main" val="923087946"/>
                  </a:ext>
                </a:extLst>
              </a:tr>
            </a:tbl>
          </a:graphicData>
        </a:graphic>
      </p:graphicFrame>
      <p:pic>
        <p:nvPicPr>
          <p:cNvPr id="79" name="Picture 3" descr="\\INTERNAL.WMO.INT\UserData\redirected\cnovenario\Documents\Icons\handshake_white.png">
            <a:extLst>
              <a:ext uri="{FF2B5EF4-FFF2-40B4-BE49-F238E27FC236}">
                <a16:creationId xmlns:a16="http://schemas.microsoft.com/office/drawing/2014/main" id="{364FCC0D-CA58-4FB1-9064-E37BD4D7D89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36220" y="4018201"/>
            <a:ext cx="441032" cy="407106"/>
          </a:xfrm>
          <a:prstGeom prst="rect">
            <a:avLst/>
          </a:prstGeom>
          <a:noFill/>
          <a:extLst>
            <a:ext uri="{909E8E84-426E-40DD-AFC4-6F175D3DCCD1}">
              <a14:hiddenFill xmlns:a14="http://schemas.microsoft.com/office/drawing/2010/main">
                <a:solidFill>
                  <a:srgbClr val="FFFFFF"/>
                </a:solidFill>
              </a14:hiddenFill>
            </a:ext>
          </a:extLst>
        </p:spPr>
      </p:pic>
      <p:sp>
        <p:nvSpPr>
          <p:cNvPr id="80" name="TextBox 79">
            <a:extLst>
              <a:ext uri="{FF2B5EF4-FFF2-40B4-BE49-F238E27FC236}">
                <a16:creationId xmlns:a16="http://schemas.microsoft.com/office/drawing/2014/main" id="{6867F7D6-F44E-4BDE-B6E1-9DFA44FE932E}"/>
              </a:ext>
            </a:extLst>
          </p:cNvPr>
          <p:cNvSpPr txBox="1"/>
          <p:nvPr/>
        </p:nvSpPr>
        <p:spPr>
          <a:xfrm>
            <a:off x="1373441" y="8650688"/>
            <a:ext cx="10873947" cy="331714"/>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7093" tIns="27093" rIns="27093" bIns="27093" numCol="1" spcCol="38100" rtlCol="0" anchor="ctr">
            <a:spAutoFit/>
          </a:bodyPr>
          <a:lstStyle/>
          <a:p>
            <a:r>
              <a:rPr lang="en-US" sz="1800" dirty="0">
                <a:solidFill>
                  <a:schemeClr val="bg2">
                    <a:lumMod val="25000"/>
                  </a:schemeClr>
                </a:solidFill>
              </a:rPr>
              <a:t>The full report of work completed by CDP since 2020 is presented in the </a:t>
            </a:r>
            <a:r>
              <a:rPr lang="en-US" sz="1800" dirty="0">
                <a:solidFill>
                  <a:schemeClr val="bg2">
                    <a:lumMod val="25000"/>
                  </a:schemeClr>
                </a:solidFill>
                <a:hlinkClick r:id="rId4"/>
              </a:rPr>
              <a:t>EC-76/INF.2.5(5)</a:t>
            </a:r>
            <a:endParaRPr kumimoji="0" lang="en-GB" sz="1800" b="0" i="0" u="none" strike="noStrike" cap="none" spc="0" normalizeH="0" baseline="0" dirty="0">
              <a:ln>
                <a:noFill/>
              </a:ln>
              <a:solidFill>
                <a:schemeClr val="bg2">
                  <a:lumMod val="25000"/>
                </a:schemeClr>
              </a:solidFill>
              <a:effectLst/>
              <a:uFillTx/>
              <a:sym typeface="Helvetica Neue"/>
            </a:endParaRPr>
          </a:p>
        </p:txBody>
      </p:sp>
      <p:grpSp>
        <p:nvGrpSpPr>
          <p:cNvPr id="86" name="Group 85">
            <a:extLst>
              <a:ext uri="{FF2B5EF4-FFF2-40B4-BE49-F238E27FC236}">
                <a16:creationId xmlns:a16="http://schemas.microsoft.com/office/drawing/2014/main" id="{D1AB8D17-2FE1-483E-A7C5-BA2BB213687B}"/>
              </a:ext>
            </a:extLst>
          </p:cNvPr>
          <p:cNvGrpSpPr/>
          <p:nvPr/>
        </p:nvGrpSpPr>
        <p:grpSpPr>
          <a:xfrm>
            <a:off x="2149311" y="3093941"/>
            <a:ext cx="151494" cy="644556"/>
            <a:chOff x="2149311" y="3093941"/>
            <a:chExt cx="151494" cy="644556"/>
          </a:xfrm>
        </p:grpSpPr>
        <p:cxnSp>
          <p:nvCxnSpPr>
            <p:cNvPr id="82" name="Straight Connector 81">
              <a:extLst>
                <a:ext uri="{FF2B5EF4-FFF2-40B4-BE49-F238E27FC236}">
                  <a16:creationId xmlns:a16="http://schemas.microsoft.com/office/drawing/2014/main" id="{56F0C7A9-243E-4383-A118-E35DE8527097}"/>
                </a:ext>
              </a:extLst>
            </p:cNvPr>
            <p:cNvCxnSpPr/>
            <p:nvPr/>
          </p:nvCxnSpPr>
          <p:spPr>
            <a:xfrm>
              <a:off x="2149311" y="3093941"/>
              <a:ext cx="0" cy="644556"/>
            </a:xfrm>
            <a:prstGeom prst="line">
              <a:avLst/>
            </a:prstGeom>
            <a:noFill/>
            <a:ln w="28575" cap="flat">
              <a:solidFill>
                <a:srgbClr val="0070C0"/>
              </a:solidFill>
              <a:prstDash val="solid"/>
              <a:miter lim="400000"/>
            </a:ln>
            <a:effectLst/>
            <a:sp3d/>
          </p:spPr>
          <p:style>
            <a:lnRef idx="0">
              <a:scrgbClr r="0" g="0" b="0"/>
            </a:lnRef>
            <a:fillRef idx="0">
              <a:scrgbClr r="0" g="0" b="0"/>
            </a:fillRef>
            <a:effectRef idx="0">
              <a:scrgbClr r="0" g="0" b="0"/>
            </a:effectRef>
            <a:fontRef idx="none"/>
          </p:style>
        </p:cxnSp>
        <p:cxnSp>
          <p:nvCxnSpPr>
            <p:cNvPr id="84" name="Straight Connector 83">
              <a:extLst>
                <a:ext uri="{FF2B5EF4-FFF2-40B4-BE49-F238E27FC236}">
                  <a16:creationId xmlns:a16="http://schemas.microsoft.com/office/drawing/2014/main" id="{F7262029-FD0E-48D8-866F-F1A95F8E5DC5}"/>
                </a:ext>
              </a:extLst>
            </p:cNvPr>
            <p:cNvCxnSpPr/>
            <p:nvPr/>
          </p:nvCxnSpPr>
          <p:spPr>
            <a:xfrm>
              <a:off x="2149311" y="3734553"/>
              <a:ext cx="151494" cy="0"/>
            </a:xfrm>
            <a:prstGeom prst="line">
              <a:avLst/>
            </a:prstGeom>
            <a:noFill/>
            <a:ln w="28575" cap="flat">
              <a:solidFill>
                <a:srgbClr val="0070C0"/>
              </a:solidFill>
              <a:prstDash val="solid"/>
              <a:miter lim="400000"/>
            </a:ln>
            <a:effectLst/>
            <a:sp3d/>
          </p:spPr>
          <p:style>
            <a:lnRef idx="0">
              <a:scrgbClr r="0" g="0" b="0"/>
            </a:lnRef>
            <a:fillRef idx="0">
              <a:scrgbClr r="0" g="0" b="0"/>
            </a:fillRef>
            <a:effectRef idx="0">
              <a:scrgbClr r="0" g="0" b="0"/>
            </a:effectRef>
            <a:fontRef idx="none"/>
          </p:style>
        </p:cxnSp>
        <p:cxnSp>
          <p:nvCxnSpPr>
            <p:cNvPr id="85" name="Straight Connector 84">
              <a:extLst>
                <a:ext uri="{FF2B5EF4-FFF2-40B4-BE49-F238E27FC236}">
                  <a16:creationId xmlns:a16="http://schemas.microsoft.com/office/drawing/2014/main" id="{112C0676-6FAA-4A9F-A656-52AA9F008D7E}"/>
                </a:ext>
              </a:extLst>
            </p:cNvPr>
            <p:cNvCxnSpPr/>
            <p:nvPr/>
          </p:nvCxnSpPr>
          <p:spPr>
            <a:xfrm>
              <a:off x="2149311" y="3093941"/>
              <a:ext cx="151494" cy="0"/>
            </a:xfrm>
            <a:prstGeom prst="line">
              <a:avLst/>
            </a:prstGeom>
            <a:noFill/>
            <a:ln w="28575" cap="flat">
              <a:solidFill>
                <a:srgbClr val="0070C0"/>
              </a:solidFill>
              <a:prstDash val="solid"/>
              <a:miter lim="400000"/>
            </a:ln>
            <a:effectLst/>
            <a:sp3d/>
          </p:spPr>
          <p:style>
            <a:lnRef idx="0">
              <a:scrgbClr r="0" g="0" b="0"/>
            </a:lnRef>
            <a:fillRef idx="0">
              <a:scrgbClr r="0" g="0" b="0"/>
            </a:fillRef>
            <a:effectRef idx="0">
              <a:scrgbClr r="0" g="0" b="0"/>
            </a:effectRef>
            <a:fontRef idx="none"/>
          </p:style>
        </p:cxnSp>
      </p:grpSp>
      <p:grpSp>
        <p:nvGrpSpPr>
          <p:cNvPr id="87" name="Group 86">
            <a:extLst>
              <a:ext uri="{FF2B5EF4-FFF2-40B4-BE49-F238E27FC236}">
                <a16:creationId xmlns:a16="http://schemas.microsoft.com/office/drawing/2014/main" id="{31C56DC1-C08A-4B74-AC83-0E7B1B709AAC}"/>
              </a:ext>
            </a:extLst>
          </p:cNvPr>
          <p:cNvGrpSpPr/>
          <p:nvPr/>
        </p:nvGrpSpPr>
        <p:grpSpPr>
          <a:xfrm flipH="1">
            <a:off x="11249622" y="3108929"/>
            <a:ext cx="186300" cy="644556"/>
            <a:chOff x="2149311" y="3093941"/>
            <a:chExt cx="151494" cy="644556"/>
          </a:xfrm>
        </p:grpSpPr>
        <p:cxnSp>
          <p:nvCxnSpPr>
            <p:cNvPr id="88" name="Straight Connector 87">
              <a:extLst>
                <a:ext uri="{FF2B5EF4-FFF2-40B4-BE49-F238E27FC236}">
                  <a16:creationId xmlns:a16="http://schemas.microsoft.com/office/drawing/2014/main" id="{E29D9479-2CAB-4281-91A7-3759D9339B2D}"/>
                </a:ext>
              </a:extLst>
            </p:cNvPr>
            <p:cNvCxnSpPr/>
            <p:nvPr/>
          </p:nvCxnSpPr>
          <p:spPr>
            <a:xfrm>
              <a:off x="2149311" y="3093941"/>
              <a:ext cx="0" cy="644556"/>
            </a:xfrm>
            <a:prstGeom prst="line">
              <a:avLst/>
            </a:prstGeom>
            <a:noFill/>
            <a:ln w="28575" cap="flat">
              <a:solidFill>
                <a:srgbClr val="0070C0"/>
              </a:solidFill>
              <a:prstDash val="solid"/>
              <a:miter lim="400000"/>
            </a:ln>
            <a:effectLst/>
            <a:sp3d/>
          </p:spPr>
          <p:style>
            <a:lnRef idx="0">
              <a:scrgbClr r="0" g="0" b="0"/>
            </a:lnRef>
            <a:fillRef idx="0">
              <a:scrgbClr r="0" g="0" b="0"/>
            </a:fillRef>
            <a:effectRef idx="0">
              <a:scrgbClr r="0" g="0" b="0"/>
            </a:effectRef>
            <a:fontRef idx="none"/>
          </p:style>
        </p:cxnSp>
        <p:cxnSp>
          <p:nvCxnSpPr>
            <p:cNvPr id="89" name="Straight Connector 88">
              <a:extLst>
                <a:ext uri="{FF2B5EF4-FFF2-40B4-BE49-F238E27FC236}">
                  <a16:creationId xmlns:a16="http://schemas.microsoft.com/office/drawing/2014/main" id="{B146EB20-F6B7-4F70-A02D-41EC7DCADD67}"/>
                </a:ext>
              </a:extLst>
            </p:cNvPr>
            <p:cNvCxnSpPr/>
            <p:nvPr/>
          </p:nvCxnSpPr>
          <p:spPr>
            <a:xfrm>
              <a:off x="2149311" y="3734553"/>
              <a:ext cx="151494" cy="0"/>
            </a:xfrm>
            <a:prstGeom prst="line">
              <a:avLst/>
            </a:prstGeom>
            <a:noFill/>
            <a:ln w="28575" cap="flat">
              <a:solidFill>
                <a:srgbClr val="0070C0"/>
              </a:solidFill>
              <a:prstDash val="solid"/>
              <a:miter lim="400000"/>
            </a:ln>
            <a:effectLst/>
            <a:sp3d/>
          </p:spPr>
          <p:style>
            <a:lnRef idx="0">
              <a:scrgbClr r="0" g="0" b="0"/>
            </a:lnRef>
            <a:fillRef idx="0">
              <a:scrgbClr r="0" g="0" b="0"/>
            </a:fillRef>
            <a:effectRef idx="0">
              <a:scrgbClr r="0" g="0" b="0"/>
            </a:effectRef>
            <a:fontRef idx="none"/>
          </p:style>
        </p:cxnSp>
        <p:cxnSp>
          <p:nvCxnSpPr>
            <p:cNvPr id="90" name="Straight Connector 89">
              <a:extLst>
                <a:ext uri="{FF2B5EF4-FFF2-40B4-BE49-F238E27FC236}">
                  <a16:creationId xmlns:a16="http://schemas.microsoft.com/office/drawing/2014/main" id="{B23B9451-444A-460E-82FB-5E0285FF2A32}"/>
                </a:ext>
              </a:extLst>
            </p:cNvPr>
            <p:cNvCxnSpPr/>
            <p:nvPr/>
          </p:nvCxnSpPr>
          <p:spPr>
            <a:xfrm>
              <a:off x="2149311" y="3093941"/>
              <a:ext cx="151494" cy="0"/>
            </a:xfrm>
            <a:prstGeom prst="line">
              <a:avLst/>
            </a:prstGeom>
            <a:noFill/>
            <a:ln w="28575" cap="flat">
              <a:solidFill>
                <a:srgbClr val="0070C0"/>
              </a:solidFill>
              <a:prstDash val="solid"/>
              <a:miter lim="400000"/>
            </a:ln>
            <a:effectLst/>
            <a:sp3d/>
          </p:spPr>
          <p:style>
            <a:lnRef idx="0">
              <a:scrgbClr r="0" g="0" b="0"/>
            </a:lnRef>
            <a:fillRef idx="0">
              <a:scrgbClr r="0" g="0" b="0"/>
            </a:fillRef>
            <a:effectRef idx="0">
              <a:scrgbClr r="0" g="0" b="0"/>
            </a:effectRef>
            <a:fontRef idx="none"/>
          </p:style>
        </p:cxnSp>
      </p:grpSp>
      <p:grpSp>
        <p:nvGrpSpPr>
          <p:cNvPr id="92" name="Group">
            <a:extLst>
              <a:ext uri="{FF2B5EF4-FFF2-40B4-BE49-F238E27FC236}">
                <a16:creationId xmlns:a16="http://schemas.microsoft.com/office/drawing/2014/main" id="{13B0B0C1-2055-4F88-A927-F1F0F15EBF93}"/>
              </a:ext>
            </a:extLst>
          </p:cNvPr>
          <p:cNvGrpSpPr/>
          <p:nvPr/>
        </p:nvGrpSpPr>
        <p:grpSpPr>
          <a:xfrm>
            <a:off x="4965152" y="4124734"/>
            <a:ext cx="179397" cy="182035"/>
            <a:chOff x="0" y="0"/>
            <a:chExt cx="458482" cy="458510"/>
          </a:xfrm>
        </p:grpSpPr>
        <p:sp>
          <p:nvSpPr>
            <p:cNvPr id="93" name="Shape">
              <a:extLst>
                <a:ext uri="{FF2B5EF4-FFF2-40B4-BE49-F238E27FC236}">
                  <a16:creationId xmlns:a16="http://schemas.microsoft.com/office/drawing/2014/main" id="{220C3527-521E-45E3-AF7F-2A60E6C70F4A}"/>
                </a:ext>
              </a:extLst>
            </p:cNvPr>
            <p:cNvSpPr/>
            <p:nvPr/>
          </p:nvSpPr>
          <p:spPr>
            <a:xfrm>
              <a:off x="0" y="307229"/>
              <a:ext cx="151282" cy="151282"/>
            </a:xfrm>
            <a:custGeom>
              <a:avLst/>
              <a:gdLst/>
              <a:ahLst/>
              <a:cxnLst>
                <a:cxn ang="0">
                  <a:pos x="wd2" y="hd2"/>
                </a:cxn>
                <a:cxn ang="5400000">
                  <a:pos x="wd2" y="hd2"/>
                </a:cxn>
                <a:cxn ang="10800000">
                  <a:pos x="wd2" y="hd2"/>
                </a:cxn>
                <a:cxn ang="16200000">
                  <a:pos x="wd2" y="hd2"/>
                </a:cxn>
              </a:cxnLst>
              <a:rect l="0" t="0" r="r" b="b"/>
              <a:pathLst>
                <a:path w="21600" h="21600" extrusionOk="0">
                  <a:moveTo>
                    <a:pt x="2979" y="0"/>
                  </a:moveTo>
                  <a:lnTo>
                    <a:pt x="1117" y="10800"/>
                  </a:lnTo>
                  <a:lnTo>
                    <a:pt x="0" y="21600"/>
                  </a:lnTo>
                  <a:lnTo>
                    <a:pt x="10800" y="19738"/>
                  </a:lnTo>
                  <a:lnTo>
                    <a:pt x="21600" y="18621"/>
                  </a:lnTo>
                  <a:lnTo>
                    <a:pt x="2979" y="0"/>
                  </a:lnTo>
                  <a:close/>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sp>
          <p:nvSpPr>
            <p:cNvPr id="94" name="Shape">
              <a:extLst>
                <a:ext uri="{FF2B5EF4-FFF2-40B4-BE49-F238E27FC236}">
                  <a16:creationId xmlns:a16="http://schemas.microsoft.com/office/drawing/2014/main" id="{AE30A13B-A0F6-41C1-B148-3346CC3ACFA4}"/>
                </a:ext>
              </a:extLst>
            </p:cNvPr>
            <p:cNvSpPr/>
            <p:nvPr/>
          </p:nvSpPr>
          <p:spPr>
            <a:xfrm>
              <a:off x="41732" y="72483"/>
              <a:ext cx="339080" cy="344296"/>
            </a:xfrm>
            <a:custGeom>
              <a:avLst/>
              <a:gdLst/>
              <a:ahLst/>
              <a:cxnLst>
                <a:cxn ang="0">
                  <a:pos x="wd2" y="hd2"/>
                </a:cxn>
                <a:cxn ang="5400000">
                  <a:pos x="wd2" y="hd2"/>
                </a:cxn>
                <a:cxn ang="10800000">
                  <a:pos x="wd2" y="hd2"/>
                </a:cxn>
                <a:cxn ang="16200000">
                  <a:pos x="wd2" y="hd2"/>
                </a:cxn>
              </a:cxnLst>
              <a:rect l="0" t="0" r="r" b="b"/>
              <a:pathLst>
                <a:path w="21600" h="21600" extrusionOk="0">
                  <a:moveTo>
                    <a:pt x="8308" y="18655"/>
                  </a:moveTo>
                  <a:lnTo>
                    <a:pt x="6646" y="17345"/>
                  </a:lnTo>
                  <a:lnTo>
                    <a:pt x="18942" y="5236"/>
                  </a:lnTo>
                  <a:lnTo>
                    <a:pt x="16283" y="2618"/>
                  </a:lnTo>
                  <a:lnTo>
                    <a:pt x="3988" y="14727"/>
                  </a:lnTo>
                  <a:lnTo>
                    <a:pt x="2658" y="13418"/>
                  </a:lnTo>
                  <a:lnTo>
                    <a:pt x="14954" y="1309"/>
                  </a:lnTo>
                  <a:lnTo>
                    <a:pt x="13625" y="0"/>
                  </a:lnTo>
                  <a:lnTo>
                    <a:pt x="0" y="13418"/>
                  </a:lnTo>
                  <a:lnTo>
                    <a:pt x="8308" y="21600"/>
                  </a:lnTo>
                  <a:lnTo>
                    <a:pt x="21600" y="8182"/>
                  </a:lnTo>
                  <a:lnTo>
                    <a:pt x="20271" y="6873"/>
                  </a:lnTo>
                  <a:lnTo>
                    <a:pt x="8308" y="18655"/>
                  </a:lnTo>
                  <a:close/>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sp>
          <p:nvSpPr>
            <p:cNvPr id="95" name="Shape">
              <a:extLst>
                <a:ext uri="{FF2B5EF4-FFF2-40B4-BE49-F238E27FC236}">
                  <a16:creationId xmlns:a16="http://schemas.microsoft.com/office/drawing/2014/main" id="{347529ED-D5BE-4A4F-8D45-3F1FE507A3EA}"/>
                </a:ext>
              </a:extLst>
            </p:cNvPr>
            <p:cNvSpPr/>
            <p:nvPr/>
          </p:nvSpPr>
          <p:spPr>
            <a:xfrm>
              <a:off x="279086" y="0"/>
              <a:ext cx="179397" cy="182034"/>
            </a:xfrm>
            <a:custGeom>
              <a:avLst/>
              <a:gdLst/>
              <a:ahLst/>
              <a:cxnLst>
                <a:cxn ang="0">
                  <a:pos x="wd2" y="hd2"/>
                </a:cxn>
                <a:cxn ang="5400000">
                  <a:pos x="wd2" y="hd2"/>
                </a:cxn>
                <a:cxn ang="10800000">
                  <a:pos x="wd2" y="hd2"/>
                </a:cxn>
                <a:cxn ang="16200000">
                  <a:pos x="wd2" y="hd2"/>
                </a:cxn>
              </a:cxnLst>
              <a:rect l="0" t="0" r="r" b="b"/>
              <a:pathLst>
                <a:path w="21223" h="21232" extrusionOk="0">
                  <a:moveTo>
                    <a:pt x="20093" y="11414"/>
                  </a:moveTo>
                  <a:cubicBezTo>
                    <a:pt x="10047" y="1105"/>
                    <a:pt x="10047" y="1105"/>
                    <a:pt x="10047" y="1105"/>
                  </a:cubicBezTo>
                  <a:cubicBezTo>
                    <a:pt x="8540" y="-368"/>
                    <a:pt x="6530" y="-368"/>
                    <a:pt x="5023" y="1105"/>
                  </a:cubicBezTo>
                  <a:cubicBezTo>
                    <a:pt x="4521" y="1596"/>
                    <a:pt x="4521" y="1596"/>
                    <a:pt x="4521" y="1596"/>
                  </a:cubicBezTo>
                  <a:cubicBezTo>
                    <a:pt x="4521" y="1596"/>
                    <a:pt x="4521" y="1596"/>
                    <a:pt x="4521" y="1596"/>
                  </a:cubicBezTo>
                  <a:cubicBezTo>
                    <a:pt x="0" y="6014"/>
                    <a:pt x="0" y="6014"/>
                    <a:pt x="0" y="6014"/>
                  </a:cubicBezTo>
                  <a:cubicBezTo>
                    <a:pt x="15070" y="21232"/>
                    <a:pt x="15070" y="21232"/>
                    <a:pt x="15070" y="21232"/>
                  </a:cubicBezTo>
                  <a:cubicBezTo>
                    <a:pt x="20093" y="16323"/>
                    <a:pt x="20093" y="16323"/>
                    <a:pt x="20093" y="16323"/>
                  </a:cubicBezTo>
                  <a:cubicBezTo>
                    <a:pt x="20093" y="16323"/>
                    <a:pt x="20093" y="16323"/>
                    <a:pt x="20093" y="16323"/>
                  </a:cubicBezTo>
                  <a:cubicBezTo>
                    <a:pt x="20093" y="15832"/>
                    <a:pt x="20093" y="15832"/>
                    <a:pt x="20093" y="15832"/>
                  </a:cubicBezTo>
                  <a:cubicBezTo>
                    <a:pt x="21600" y="14850"/>
                    <a:pt x="21600" y="12396"/>
                    <a:pt x="20093" y="11414"/>
                  </a:cubicBezTo>
                  <a:close/>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grpSp>
      <p:grpSp>
        <p:nvGrpSpPr>
          <p:cNvPr id="96" name="Group">
            <a:extLst>
              <a:ext uri="{FF2B5EF4-FFF2-40B4-BE49-F238E27FC236}">
                <a16:creationId xmlns:a16="http://schemas.microsoft.com/office/drawing/2014/main" id="{970C4A3A-1F7F-4EF2-BFE6-3A045F1AF6BB}"/>
              </a:ext>
            </a:extLst>
          </p:cNvPr>
          <p:cNvGrpSpPr/>
          <p:nvPr/>
        </p:nvGrpSpPr>
        <p:grpSpPr>
          <a:xfrm>
            <a:off x="6667605" y="4100585"/>
            <a:ext cx="297804" cy="286600"/>
            <a:chOff x="0" y="0"/>
            <a:chExt cx="443768" cy="563955"/>
          </a:xfrm>
        </p:grpSpPr>
        <p:sp>
          <p:nvSpPr>
            <p:cNvPr id="97" name="Circle">
              <a:extLst>
                <a:ext uri="{FF2B5EF4-FFF2-40B4-BE49-F238E27FC236}">
                  <a16:creationId xmlns:a16="http://schemas.microsoft.com/office/drawing/2014/main" id="{BE0EA85D-8EB2-47B9-B06D-2D63A22BF596}"/>
                </a:ext>
              </a:extLst>
            </p:cNvPr>
            <p:cNvSpPr/>
            <p:nvPr/>
          </p:nvSpPr>
          <p:spPr>
            <a:xfrm>
              <a:off x="379051" y="254240"/>
              <a:ext cx="64718" cy="64718"/>
            </a:xfrm>
            <a:prstGeom prst="ellipse">
              <a:avLst/>
            </a:pr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sp>
          <p:nvSpPr>
            <p:cNvPr id="98" name="Shape">
              <a:extLst>
                <a:ext uri="{FF2B5EF4-FFF2-40B4-BE49-F238E27FC236}">
                  <a16:creationId xmlns:a16="http://schemas.microsoft.com/office/drawing/2014/main" id="{B1EB9F05-8739-4099-831B-0872EF12684C}"/>
                </a:ext>
              </a:extLst>
            </p:cNvPr>
            <p:cNvSpPr/>
            <p:nvPr/>
          </p:nvSpPr>
          <p:spPr>
            <a:xfrm>
              <a:off x="273097" y="265572"/>
              <a:ext cx="151817" cy="298381"/>
            </a:xfrm>
            <a:custGeom>
              <a:avLst/>
              <a:gdLst/>
              <a:ahLst/>
              <a:cxnLst>
                <a:cxn ang="0">
                  <a:pos x="wd2" y="hd2"/>
                </a:cxn>
                <a:cxn ang="5400000">
                  <a:pos x="wd2" y="hd2"/>
                </a:cxn>
                <a:cxn ang="10800000">
                  <a:pos x="wd2" y="hd2"/>
                </a:cxn>
                <a:cxn ang="16200000">
                  <a:pos x="wd2" y="hd2"/>
                </a:cxn>
              </a:cxnLst>
              <a:rect l="0" t="0" r="r" b="b"/>
              <a:pathLst>
                <a:path w="20268" h="21450" extrusionOk="0">
                  <a:moveTo>
                    <a:pt x="19797" y="19050"/>
                  </a:moveTo>
                  <a:cubicBezTo>
                    <a:pt x="14113" y="13050"/>
                    <a:pt x="14113" y="13050"/>
                    <a:pt x="14113" y="13050"/>
                  </a:cubicBezTo>
                  <a:cubicBezTo>
                    <a:pt x="15250" y="12450"/>
                    <a:pt x="15250" y="12450"/>
                    <a:pt x="16387" y="11850"/>
                  </a:cubicBezTo>
                  <a:cubicBezTo>
                    <a:pt x="17523" y="7050"/>
                    <a:pt x="17523" y="7050"/>
                    <a:pt x="17523" y="7050"/>
                  </a:cubicBezTo>
                  <a:cubicBezTo>
                    <a:pt x="17523" y="6450"/>
                    <a:pt x="17523" y="5850"/>
                    <a:pt x="16387" y="5250"/>
                  </a:cubicBezTo>
                  <a:cubicBezTo>
                    <a:pt x="8429" y="450"/>
                    <a:pt x="8429" y="450"/>
                    <a:pt x="8429" y="450"/>
                  </a:cubicBezTo>
                  <a:cubicBezTo>
                    <a:pt x="7292" y="-150"/>
                    <a:pt x="5018" y="-150"/>
                    <a:pt x="3881" y="450"/>
                  </a:cubicBezTo>
                  <a:cubicBezTo>
                    <a:pt x="2745" y="1050"/>
                    <a:pt x="2745" y="1650"/>
                    <a:pt x="3881" y="2250"/>
                  </a:cubicBezTo>
                  <a:cubicBezTo>
                    <a:pt x="9566" y="5250"/>
                    <a:pt x="9566" y="5250"/>
                    <a:pt x="9566" y="5250"/>
                  </a:cubicBezTo>
                  <a:cubicBezTo>
                    <a:pt x="3881" y="4050"/>
                    <a:pt x="3881" y="4050"/>
                    <a:pt x="3881" y="4050"/>
                  </a:cubicBezTo>
                  <a:cubicBezTo>
                    <a:pt x="2745" y="3450"/>
                    <a:pt x="471" y="4050"/>
                    <a:pt x="471" y="4650"/>
                  </a:cubicBezTo>
                  <a:cubicBezTo>
                    <a:pt x="-666" y="5250"/>
                    <a:pt x="471" y="6450"/>
                    <a:pt x="1608" y="6450"/>
                  </a:cubicBezTo>
                  <a:cubicBezTo>
                    <a:pt x="7292" y="8250"/>
                    <a:pt x="7292" y="8250"/>
                    <a:pt x="7292" y="8250"/>
                  </a:cubicBezTo>
                  <a:cubicBezTo>
                    <a:pt x="7292" y="8250"/>
                    <a:pt x="8429" y="8250"/>
                    <a:pt x="8429" y="8250"/>
                  </a:cubicBezTo>
                  <a:cubicBezTo>
                    <a:pt x="7292" y="10050"/>
                    <a:pt x="7292" y="12450"/>
                    <a:pt x="6155" y="13650"/>
                  </a:cubicBezTo>
                  <a:cubicBezTo>
                    <a:pt x="5018" y="15450"/>
                    <a:pt x="5018" y="16650"/>
                    <a:pt x="3881" y="18450"/>
                  </a:cubicBezTo>
                  <a:cubicBezTo>
                    <a:pt x="3881" y="18450"/>
                    <a:pt x="3881" y="19050"/>
                    <a:pt x="3881" y="19650"/>
                  </a:cubicBezTo>
                  <a:cubicBezTo>
                    <a:pt x="2745" y="20250"/>
                    <a:pt x="3881" y="20850"/>
                    <a:pt x="5018" y="21450"/>
                  </a:cubicBezTo>
                  <a:cubicBezTo>
                    <a:pt x="6155" y="21450"/>
                    <a:pt x="6155" y="21450"/>
                    <a:pt x="6155" y="21450"/>
                  </a:cubicBezTo>
                  <a:cubicBezTo>
                    <a:pt x="7292" y="21450"/>
                    <a:pt x="8429" y="20850"/>
                    <a:pt x="8429" y="20250"/>
                  </a:cubicBezTo>
                  <a:cubicBezTo>
                    <a:pt x="10702" y="16050"/>
                    <a:pt x="10702" y="16050"/>
                    <a:pt x="10702" y="16050"/>
                  </a:cubicBezTo>
                  <a:cubicBezTo>
                    <a:pt x="15250" y="20250"/>
                    <a:pt x="15250" y="20250"/>
                    <a:pt x="15250" y="20250"/>
                  </a:cubicBezTo>
                  <a:cubicBezTo>
                    <a:pt x="15250" y="20850"/>
                    <a:pt x="17523" y="21450"/>
                    <a:pt x="18660" y="20850"/>
                  </a:cubicBezTo>
                  <a:cubicBezTo>
                    <a:pt x="19797" y="20250"/>
                    <a:pt x="20934" y="19650"/>
                    <a:pt x="19797" y="19050"/>
                  </a:cubicBezTo>
                  <a:close/>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sp>
          <p:nvSpPr>
            <p:cNvPr id="99" name="Oval">
              <a:extLst>
                <a:ext uri="{FF2B5EF4-FFF2-40B4-BE49-F238E27FC236}">
                  <a16:creationId xmlns:a16="http://schemas.microsoft.com/office/drawing/2014/main" id="{07AC1D0F-AF72-4A6E-8A00-FFEE33E71BBA}"/>
                </a:ext>
              </a:extLst>
            </p:cNvPr>
            <p:cNvSpPr/>
            <p:nvPr/>
          </p:nvSpPr>
          <p:spPr>
            <a:xfrm>
              <a:off x="110941" y="305090"/>
              <a:ext cx="73963" cy="64718"/>
            </a:xfrm>
            <a:prstGeom prst="ellipse">
              <a:avLst/>
            </a:pr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sp>
          <p:nvSpPr>
            <p:cNvPr id="100" name="Shape">
              <a:extLst>
                <a:ext uri="{FF2B5EF4-FFF2-40B4-BE49-F238E27FC236}">
                  <a16:creationId xmlns:a16="http://schemas.microsoft.com/office/drawing/2014/main" id="{C68E053A-ABD0-4770-BA4F-9B0241C28DAF}"/>
                </a:ext>
              </a:extLst>
            </p:cNvPr>
            <p:cNvSpPr/>
            <p:nvPr/>
          </p:nvSpPr>
          <p:spPr>
            <a:xfrm>
              <a:off x="41601" y="295845"/>
              <a:ext cx="203395" cy="268111"/>
            </a:xfrm>
            <a:custGeom>
              <a:avLst/>
              <a:gdLst/>
              <a:ahLst/>
              <a:cxnLst>
                <a:cxn ang="0">
                  <a:pos x="wd2" y="hd2"/>
                </a:cxn>
                <a:cxn ang="5400000">
                  <a:pos x="wd2" y="hd2"/>
                </a:cxn>
                <a:cxn ang="10800000">
                  <a:pos x="wd2" y="hd2"/>
                </a:cxn>
                <a:cxn ang="16200000">
                  <a:pos x="wd2" y="hd2"/>
                </a:cxn>
              </a:cxnLst>
              <a:rect l="0" t="0" r="r" b="b"/>
              <a:pathLst>
                <a:path w="21600" h="21600" extrusionOk="0">
                  <a:moveTo>
                    <a:pt x="18900" y="12825"/>
                  </a:moveTo>
                  <a:cubicBezTo>
                    <a:pt x="16200" y="12825"/>
                    <a:pt x="16200" y="12825"/>
                    <a:pt x="16200" y="12825"/>
                  </a:cubicBezTo>
                  <a:cubicBezTo>
                    <a:pt x="16200" y="10125"/>
                    <a:pt x="16200" y="10125"/>
                    <a:pt x="16200" y="10125"/>
                  </a:cubicBezTo>
                  <a:cubicBezTo>
                    <a:pt x="20700" y="7425"/>
                    <a:pt x="20700" y="7425"/>
                    <a:pt x="20700" y="7425"/>
                  </a:cubicBezTo>
                  <a:cubicBezTo>
                    <a:pt x="20700" y="7425"/>
                    <a:pt x="21600" y="6750"/>
                    <a:pt x="21600" y="6075"/>
                  </a:cubicBezTo>
                  <a:cubicBezTo>
                    <a:pt x="21600" y="1350"/>
                    <a:pt x="21600" y="1350"/>
                    <a:pt x="21600" y="1350"/>
                  </a:cubicBezTo>
                  <a:cubicBezTo>
                    <a:pt x="21600" y="675"/>
                    <a:pt x="20700" y="0"/>
                    <a:pt x="18900" y="0"/>
                  </a:cubicBezTo>
                  <a:cubicBezTo>
                    <a:pt x="18000" y="0"/>
                    <a:pt x="17100" y="675"/>
                    <a:pt x="17100" y="1350"/>
                  </a:cubicBezTo>
                  <a:cubicBezTo>
                    <a:pt x="17100" y="5400"/>
                    <a:pt x="17100" y="5400"/>
                    <a:pt x="17100" y="5400"/>
                  </a:cubicBezTo>
                  <a:cubicBezTo>
                    <a:pt x="12600" y="8100"/>
                    <a:pt x="12600" y="8100"/>
                    <a:pt x="12600" y="8100"/>
                  </a:cubicBezTo>
                  <a:cubicBezTo>
                    <a:pt x="6300" y="6750"/>
                    <a:pt x="6300" y="6750"/>
                    <a:pt x="6300" y="6750"/>
                  </a:cubicBezTo>
                  <a:cubicBezTo>
                    <a:pt x="5400" y="3375"/>
                    <a:pt x="5400" y="3375"/>
                    <a:pt x="5400" y="3375"/>
                  </a:cubicBezTo>
                  <a:cubicBezTo>
                    <a:pt x="4500" y="2700"/>
                    <a:pt x="3600" y="2025"/>
                    <a:pt x="2700" y="2025"/>
                  </a:cubicBezTo>
                  <a:cubicBezTo>
                    <a:pt x="900" y="2700"/>
                    <a:pt x="900" y="3375"/>
                    <a:pt x="900" y="4050"/>
                  </a:cubicBezTo>
                  <a:cubicBezTo>
                    <a:pt x="2700" y="8100"/>
                    <a:pt x="2700" y="8100"/>
                    <a:pt x="2700" y="8100"/>
                  </a:cubicBezTo>
                  <a:cubicBezTo>
                    <a:pt x="2700" y="8775"/>
                    <a:pt x="3600" y="8775"/>
                    <a:pt x="4500" y="9450"/>
                  </a:cubicBezTo>
                  <a:cubicBezTo>
                    <a:pt x="8100" y="10800"/>
                    <a:pt x="8100" y="10800"/>
                    <a:pt x="8100" y="10800"/>
                  </a:cubicBezTo>
                  <a:cubicBezTo>
                    <a:pt x="8100" y="16200"/>
                    <a:pt x="8100" y="16200"/>
                    <a:pt x="8100" y="16200"/>
                  </a:cubicBezTo>
                  <a:cubicBezTo>
                    <a:pt x="8100" y="16200"/>
                    <a:pt x="8100" y="16200"/>
                    <a:pt x="8100" y="16200"/>
                  </a:cubicBezTo>
                  <a:cubicBezTo>
                    <a:pt x="8100" y="18225"/>
                    <a:pt x="8100" y="18225"/>
                    <a:pt x="8100" y="18225"/>
                  </a:cubicBezTo>
                  <a:cubicBezTo>
                    <a:pt x="1800" y="18225"/>
                    <a:pt x="1800" y="18225"/>
                    <a:pt x="1800" y="18225"/>
                  </a:cubicBezTo>
                  <a:cubicBezTo>
                    <a:pt x="900" y="18225"/>
                    <a:pt x="0" y="18900"/>
                    <a:pt x="0" y="19575"/>
                  </a:cubicBezTo>
                  <a:cubicBezTo>
                    <a:pt x="0" y="20925"/>
                    <a:pt x="900" y="21600"/>
                    <a:pt x="1800" y="21600"/>
                  </a:cubicBezTo>
                  <a:cubicBezTo>
                    <a:pt x="10800" y="21600"/>
                    <a:pt x="10800" y="21600"/>
                    <a:pt x="10800" y="21600"/>
                  </a:cubicBezTo>
                  <a:cubicBezTo>
                    <a:pt x="11700" y="21600"/>
                    <a:pt x="12600" y="20925"/>
                    <a:pt x="12600" y="19575"/>
                  </a:cubicBezTo>
                  <a:cubicBezTo>
                    <a:pt x="12600" y="16200"/>
                    <a:pt x="12600" y="16200"/>
                    <a:pt x="12600" y="16200"/>
                  </a:cubicBezTo>
                  <a:cubicBezTo>
                    <a:pt x="17100" y="16200"/>
                    <a:pt x="17100" y="16200"/>
                    <a:pt x="17100" y="16200"/>
                  </a:cubicBezTo>
                  <a:cubicBezTo>
                    <a:pt x="17100" y="19575"/>
                    <a:pt x="17100" y="19575"/>
                    <a:pt x="17100" y="19575"/>
                  </a:cubicBezTo>
                  <a:cubicBezTo>
                    <a:pt x="17100" y="20925"/>
                    <a:pt x="18000" y="21600"/>
                    <a:pt x="18900" y="21600"/>
                  </a:cubicBezTo>
                  <a:cubicBezTo>
                    <a:pt x="19800" y="21600"/>
                    <a:pt x="20700" y="20925"/>
                    <a:pt x="20700" y="19575"/>
                  </a:cubicBezTo>
                  <a:cubicBezTo>
                    <a:pt x="20700" y="14175"/>
                    <a:pt x="20700" y="14175"/>
                    <a:pt x="20700" y="14175"/>
                  </a:cubicBezTo>
                  <a:cubicBezTo>
                    <a:pt x="20700" y="13500"/>
                    <a:pt x="19800" y="12825"/>
                    <a:pt x="18900" y="12825"/>
                  </a:cubicBezTo>
                  <a:close/>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sp>
          <p:nvSpPr>
            <p:cNvPr id="101" name="Shape">
              <a:extLst>
                <a:ext uri="{FF2B5EF4-FFF2-40B4-BE49-F238E27FC236}">
                  <a16:creationId xmlns:a16="http://schemas.microsoft.com/office/drawing/2014/main" id="{F2E85003-B2C6-4926-9702-52ACD60EC773}"/>
                </a:ext>
              </a:extLst>
            </p:cNvPr>
            <p:cNvSpPr/>
            <p:nvPr/>
          </p:nvSpPr>
          <p:spPr>
            <a:xfrm>
              <a:off x="-1" y="-1"/>
              <a:ext cx="254245" cy="277357"/>
            </a:xfrm>
            <a:custGeom>
              <a:avLst/>
              <a:gdLst/>
              <a:ahLst/>
              <a:cxnLst>
                <a:cxn ang="0">
                  <a:pos x="wd2" y="hd2"/>
                </a:cxn>
                <a:cxn ang="5400000">
                  <a:pos x="wd2" y="hd2"/>
                </a:cxn>
                <a:cxn ang="10800000">
                  <a:pos x="wd2" y="hd2"/>
                </a:cxn>
                <a:cxn ang="16200000">
                  <a:pos x="wd2" y="hd2"/>
                </a:cxn>
              </a:cxnLst>
              <a:rect l="0" t="0" r="r" b="b"/>
              <a:pathLst>
                <a:path w="21600" h="21600" extrusionOk="0">
                  <a:moveTo>
                    <a:pt x="20880" y="16364"/>
                  </a:moveTo>
                  <a:cubicBezTo>
                    <a:pt x="20880" y="15709"/>
                    <a:pt x="20880" y="15709"/>
                    <a:pt x="20880" y="15709"/>
                  </a:cubicBezTo>
                  <a:cubicBezTo>
                    <a:pt x="20880" y="15709"/>
                    <a:pt x="20880" y="15709"/>
                    <a:pt x="20880" y="15709"/>
                  </a:cubicBezTo>
                  <a:cubicBezTo>
                    <a:pt x="20880" y="15709"/>
                    <a:pt x="20880" y="15709"/>
                    <a:pt x="20880" y="15709"/>
                  </a:cubicBezTo>
                  <a:cubicBezTo>
                    <a:pt x="20160" y="15709"/>
                    <a:pt x="20160" y="15709"/>
                    <a:pt x="20160" y="15709"/>
                  </a:cubicBezTo>
                  <a:cubicBezTo>
                    <a:pt x="19440" y="12436"/>
                    <a:pt x="19440" y="12436"/>
                    <a:pt x="19440" y="12436"/>
                  </a:cubicBezTo>
                  <a:cubicBezTo>
                    <a:pt x="20160" y="11782"/>
                    <a:pt x="20160" y="11782"/>
                    <a:pt x="20160" y="11782"/>
                  </a:cubicBezTo>
                  <a:cubicBezTo>
                    <a:pt x="19440" y="11782"/>
                    <a:pt x="19440" y="11782"/>
                    <a:pt x="19440" y="11782"/>
                  </a:cubicBezTo>
                  <a:cubicBezTo>
                    <a:pt x="20160" y="8509"/>
                    <a:pt x="20160" y="8509"/>
                    <a:pt x="20160" y="8509"/>
                  </a:cubicBezTo>
                  <a:cubicBezTo>
                    <a:pt x="20880" y="8509"/>
                    <a:pt x="20880" y="8509"/>
                    <a:pt x="20880" y="8509"/>
                  </a:cubicBezTo>
                  <a:cubicBezTo>
                    <a:pt x="20880" y="7855"/>
                    <a:pt x="20880" y="7855"/>
                    <a:pt x="20880" y="7855"/>
                  </a:cubicBezTo>
                  <a:cubicBezTo>
                    <a:pt x="21600" y="7200"/>
                    <a:pt x="21600" y="7200"/>
                    <a:pt x="21600" y="7200"/>
                  </a:cubicBezTo>
                  <a:cubicBezTo>
                    <a:pt x="21600" y="7200"/>
                    <a:pt x="20880" y="5891"/>
                    <a:pt x="20880" y="5891"/>
                  </a:cubicBezTo>
                  <a:cubicBezTo>
                    <a:pt x="21600" y="3927"/>
                    <a:pt x="21600" y="3927"/>
                    <a:pt x="21600" y="3927"/>
                  </a:cubicBezTo>
                  <a:cubicBezTo>
                    <a:pt x="20880" y="3273"/>
                    <a:pt x="20880" y="3273"/>
                    <a:pt x="20880" y="3273"/>
                  </a:cubicBezTo>
                  <a:cubicBezTo>
                    <a:pt x="20160" y="1964"/>
                    <a:pt x="20160" y="1964"/>
                    <a:pt x="20160" y="1964"/>
                  </a:cubicBezTo>
                  <a:cubicBezTo>
                    <a:pt x="18000" y="3273"/>
                    <a:pt x="18000" y="3273"/>
                    <a:pt x="18000" y="3273"/>
                  </a:cubicBezTo>
                  <a:cubicBezTo>
                    <a:pt x="17280" y="2618"/>
                    <a:pt x="17280" y="2618"/>
                    <a:pt x="17280" y="2618"/>
                  </a:cubicBezTo>
                  <a:cubicBezTo>
                    <a:pt x="16560" y="655"/>
                    <a:pt x="16560" y="655"/>
                    <a:pt x="16560" y="655"/>
                  </a:cubicBezTo>
                  <a:cubicBezTo>
                    <a:pt x="13680" y="0"/>
                    <a:pt x="13680" y="0"/>
                    <a:pt x="13680" y="0"/>
                  </a:cubicBezTo>
                  <a:cubicBezTo>
                    <a:pt x="12960" y="1309"/>
                    <a:pt x="12960" y="1309"/>
                    <a:pt x="12960" y="1309"/>
                  </a:cubicBezTo>
                  <a:cubicBezTo>
                    <a:pt x="12240" y="1309"/>
                    <a:pt x="12240" y="1309"/>
                    <a:pt x="11520" y="1309"/>
                  </a:cubicBezTo>
                  <a:cubicBezTo>
                    <a:pt x="10800" y="0"/>
                    <a:pt x="10800" y="0"/>
                    <a:pt x="10800" y="0"/>
                  </a:cubicBezTo>
                  <a:cubicBezTo>
                    <a:pt x="7920" y="655"/>
                    <a:pt x="7920" y="655"/>
                    <a:pt x="7920" y="655"/>
                  </a:cubicBezTo>
                  <a:cubicBezTo>
                    <a:pt x="7920" y="2618"/>
                    <a:pt x="7920" y="2618"/>
                    <a:pt x="7920" y="2618"/>
                  </a:cubicBezTo>
                  <a:cubicBezTo>
                    <a:pt x="7200" y="2618"/>
                    <a:pt x="7200" y="2618"/>
                    <a:pt x="6480" y="3273"/>
                  </a:cubicBezTo>
                  <a:cubicBezTo>
                    <a:pt x="5040" y="1964"/>
                    <a:pt x="5040" y="1964"/>
                    <a:pt x="5040" y="1964"/>
                  </a:cubicBezTo>
                  <a:cubicBezTo>
                    <a:pt x="3600" y="3273"/>
                    <a:pt x="3600" y="3273"/>
                    <a:pt x="3600" y="3273"/>
                  </a:cubicBezTo>
                  <a:cubicBezTo>
                    <a:pt x="2880" y="3927"/>
                    <a:pt x="2880" y="3927"/>
                    <a:pt x="2880" y="3927"/>
                  </a:cubicBezTo>
                  <a:cubicBezTo>
                    <a:pt x="3600" y="5891"/>
                    <a:pt x="3600" y="5891"/>
                    <a:pt x="3600" y="5891"/>
                  </a:cubicBezTo>
                  <a:cubicBezTo>
                    <a:pt x="3600" y="5891"/>
                    <a:pt x="3600" y="6545"/>
                    <a:pt x="2880" y="6545"/>
                  </a:cubicBezTo>
                  <a:cubicBezTo>
                    <a:pt x="720" y="6545"/>
                    <a:pt x="720" y="6545"/>
                    <a:pt x="720" y="6545"/>
                  </a:cubicBezTo>
                  <a:cubicBezTo>
                    <a:pt x="0" y="9164"/>
                    <a:pt x="0" y="9164"/>
                    <a:pt x="0" y="9164"/>
                  </a:cubicBezTo>
                  <a:cubicBezTo>
                    <a:pt x="2160" y="10473"/>
                    <a:pt x="2160" y="10473"/>
                    <a:pt x="2160" y="10473"/>
                  </a:cubicBezTo>
                  <a:cubicBezTo>
                    <a:pt x="2160" y="10473"/>
                    <a:pt x="2160" y="11127"/>
                    <a:pt x="2160" y="11127"/>
                  </a:cubicBezTo>
                  <a:cubicBezTo>
                    <a:pt x="0" y="12436"/>
                    <a:pt x="0" y="12436"/>
                    <a:pt x="0" y="12436"/>
                  </a:cubicBezTo>
                  <a:cubicBezTo>
                    <a:pt x="720" y="15055"/>
                    <a:pt x="720" y="15055"/>
                    <a:pt x="720" y="15055"/>
                  </a:cubicBezTo>
                  <a:cubicBezTo>
                    <a:pt x="2880" y="15055"/>
                    <a:pt x="2880" y="15055"/>
                    <a:pt x="2880" y="15055"/>
                  </a:cubicBezTo>
                  <a:cubicBezTo>
                    <a:pt x="3600" y="15709"/>
                    <a:pt x="3600" y="15709"/>
                    <a:pt x="3600" y="15709"/>
                  </a:cubicBezTo>
                  <a:cubicBezTo>
                    <a:pt x="2880" y="17673"/>
                    <a:pt x="2880" y="17673"/>
                    <a:pt x="2880" y="17673"/>
                  </a:cubicBezTo>
                  <a:cubicBezTo>
                    <a:pt x="3600" y="18327"/>
                    <a:pt x="3600" y="18327"/>
                    <a:pt x="3600" y="18327"/>
                  </a:cubicBezTo>
                  <a:cubicBezTo>
                    <a:pt x="5040" y="19636"/>
                    <a:pt x="5040" y="19636"/>
                    <a:pt x="5040" y="19636"/>
                  </a:cubicBezTo>
                  <a:cubicBezTo>
                    <a:pt x="6480" y="18982"/>
                    <a:pt x="6480" y="18982"/>
                    <a:pt x="6480" y="18982"/>
                  </a:cubicBezTo>
                  <a:cubicBezTo>
                    <a:pt x="7200" y="18982"/>
                    <a:pt x="7200" y="18982"/>
                    <a:pt x="7920" y="18982"/>
                  </a:cubicBezTo>
                  <a:cubicBezTo>
                    <a:pt x="7920" y="20945"/>
                    <a:pt x="7920" y="20945"/>
                    <a:pt x="7920" y="20945"/>
                  </a:cubicBezTo>
                  <a:cubicBezTo>
                    <a:pt x="10800" y="21600"/>
                    <a:pt x="10800" y="21600"/>
                    <a:pt x="10800" y="21600"/>
                  </a:cubicBezTo>
                  <a:cubicBezTo>
                    <a:pt x="11520" y="20291"/>
                    <a:pt x="11520" y="20291"/>
                    <a:pt x="11520" y="20291"/>
                  </a:cubicBezTo>
                  <a:cubicBezTo>
                    <a:pt x="12240" y="20291"/>
                    <a:pt x="12240" y="20291"/>
                    <a:pt x="12960" y="20291"/>
                  </a:cubicBezTo>
                  <a:cubicBezTo>
                    <a:pt x="13680" y="21600"/>
                    <a:pt x="13680" y="21600"/>
                    <a:pt x="13680" y="21600"/>
                  </a:cubicBezTo>
                  <a:cubicBezTo>
                    <a:pt x="16560" y="20945"/>
                    <a:pt x="16560" y="20945"/>
                    <a:pt x="16560" y="20945"/>
                  </a:cubicBezTo>
                  <a:cubicBezTo>
                    <a:pt x="16560" y="18982"/>
                    <a:pt x="16560" y="18982"/>
                    <a:pt x="16560" y="18982"/>
                  </a:cubicBezTo>
                  <a:cubicBezTo>
                    <a:pt x="17280" y="18982"/>
                    <a:pt x="17280" y="18982"/>
                    <a:pt x="18000" y="18982"/>
                  </a:cubicBezTo>
                  <a:cubicBezTo>
                    <a:pt x="19440" y="19636"/>
                    <a:pt x="19440" y="19636"/>
                    <a:pt x="19440" y="19636"/>
                  </a:cubicBezTo>
                  <a:cubicBezTo>
                    <a:pt x="20880" y="18982"/>
                    <a:pt x="20880" y="18982"/>
                    <a:pt x="20880" y="18982"/>
                  </a:cubicBezTo>
                  <a:cubicBezTo>
                    <a:pt x="21600" y="17673"/>
                    <a:pt x="21600" y="17673"/>
                    <a:pt x="21600" y="17673"/>
                  </a:cubicBezTo>
                  <a:cubicBezTo>
                    <a:pt x="21600" y="17018"/>
                    <a:pt x="21600" y="17018"/>
                    <a:pt x="21600" y="17018"/>
                  </a:cubicBezTo>
                  <a:cubicBezTo>
                    <a:pt x="20880" y="16364"/>
                    <a:pt x="20880" y="16364"/>
                    <a:pt x="20880" y="16364"/>
                  </a:cubicBezTo>
                  <a:close/>
                  <a:moveTo>
                    <a:pt x="10080" y="12436"/>
                  </a:moveTo>
                  <a:cubicBezTo>
                    <a:pt x="9360" y="11782"/>
                    <a:pt x="9360" y="9818"/>
                    <a:pt x="10080" y="9164"/>
                  </a:cubicBezTo>
                  <a:cubicBezTo>
                    <a:pt x="11520" y="8509"/>
                    <a:pt x="12960" y="8509"/>
                    <a:pt x="14400" y="9164"/>
                  </a:cubicBezTo>
                  <a:cubicBezTo>
                    <a:pt x="15120" y="9818"/>
                    <a:pt x="15120" y="11782"/>
                    <a:pt x="14400" y="12436"/>
                  </a:cubicBezTo>
                  <a:cubicBezTo>
                    <a:pt x="12960" y="13745"/>
                    <a:pt x="11520" y="13745"/>
                    <a:pt x="10080" y="12436"/>
                  </a:cubicBezTo>
                  <a:close/>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sp>
          <p:nvSpPr>
            <p:cNvPr id="102" name="Shape">
              <a:extLst>
                <a:ext uri="{FF2B5EF4-FFF2-40B4-BE49-F238E27FC236}">
                  <a16:creationId xmlns:a16="http://schemas.microsoft.com/office/drawing/2014/main" id="{2C6D9867-1B5B-439A-95BF-61BB8EAD6F5F}"/>
                </a:ext>
              </a:extLst>
            </p:cNvPr>
            <p:cNvSpPr/>
            <p:nvPr/>
          </p:nvSpPr>
          <p:spPr>
            <a:xfrm>
              <a:off x="244995" y="69337"/>
              <a:ext cx="166414" cy="175659"/>
            </a:xfrm>
            <a:custGeom>
              <a:avLst/>
              <a:gdLst/>
              <a:ahLst/>
              <a:cxnLst>
                <a:cxn ang="0">
                  <a:pos x="wd2" y="hd2"/>
                </a:cxn>
                <a:cxn ang="5400000">
                  <a:pos x="wd2" y="hd2"/>
                </a:cxn>
                <a:cxn ang="10800000">
                  <a:pos x="wd2" y="hd2"/>
                </a:cxn>
                <a:cxn ang="16200000">
                  <a:pos x="wd2" y="hd2"/>
                </a:cxn>
              </a:cxnLst>
              <a:rect l="0" t="0" r="r" b="b"/>
              <a:pathLst>
                <a:path w="21600" h="21600" extrusionOk="0">
                  <a:moveTo>
                    <a:pt x="18360" y="15429"/>
                  </a:moveTo>
                  <a:cubicBezTo>
                    <a:pt x="18360" y="15429"/>
                    <a:pt x="18360" y="15429"/>
                    <a:pt x="18360" y="14400"/>
                  </a:cubicBezTo>
                  <a:cubicBezTo>
                    <a:pt x="20520" y="14400"/>
                    <a:pt x="20520" y="14400"/>
                    <a:pt x="20520" y="14400"/>
                  </a:cubicBezTo>
                  <a:cubicBezTo>
                    <a:pt x="21600" y="12343"/>
                    <a:pt x="21600" y="12343"/>
                    <a:pt x="21600" y="12343"/>
                  </a:cubicBezTo>
                  <a:cubicBezTo>
                    <a:pt x="19440" y="11314"/>
                    <a:pt x="19440" y="11314"/>
                    <a:pt x="19440" y="11314"/>
                  </a:cubicBezTo>
                  <a:cubicBezTo>
                    <a:pt x="19440" y="11314"/>
                    <a:pt x="19440" y="10286"/>
                    <a:pt x="19440" y="10286"/>
                  </a:cubicBezTo>
                  <a:cubicBezTo>
                    <a:pt x="21600" y="9257"/>
                    <a:pt x="21600" y="9257"/>
                    <a:pt x="21600" y="9257"/>
                  </a:cubicBezTo>
                  <a:cubicBezTo>
                    <a:pt x="20520" y="7200"/>
                    <a:pt x="20520" y="7200"/>
                    <a:pt x="20520" y="7200"/>
                  </a:cubicBezTo>
                  <a:cubicBezTo>
                    <a:pt x="18360" y="6171"/>
                    <a:pt x="18360" y="6171"/>
                    <a:pt x="18360" y="6171"/>
                  </a:cubicBezTo>
                  <a:cubicBezTo>
                    <a:pt x="18360" y="6171"/>
                    <a:pt x="18360" y="6171"/>
                    <a:pt x="18360" y="6171"/>
                  </a:cubicBezTo>
                  <a:cubicBezTo>
                    <a:pt x="19440" y="4114"/>
                    <a:pt x="19440" y="4114"/>
                    <a:pt x="19440" y="4114"/>
                  </a:cubicBezTo>
                  <a:cubicBezTo>
                    <a:pt x="18360" y="3086"/>
                    <a:pt x="18360" y="3086"/>
                    <a:pt x="18360" y="3086"/>
                  </a:cubicBezTo>
                  <a:cubicBezTo>
                    <a:pt x="17280" y="2057"/>
                    <a:pt x="17280" y="2057"/>
                    <a:pt x="17280" y="2057"/>
                  </a:cubicBezTo>
                  <a:cubicBezTo>
                    <a:pt x="15120" y="3086"/>
                    <a:pt x="15120" y="3086"/>
                    <a:pt x="15120" y="3086"/>
                  </a:cubicBezTo>
                  <a:cubicBezTo>
                    <a:pt x="15120" y="3086"/>
                    <a:pt x="15120" y="3086"/>
                    <a:pt x="15120" y="3086"/>
                  </a:cubicBezTo>
                  <a:cubicBezTo>
                    <a:pt x="15120" y="1029"/>
                    <a:pt x="15120" y="1029"/>
                    <a:pt x="15120" y="1029"/>
                  </a:cubicBezTo>
                  <a:cubicBezTo>
                    <a:pt x="11880" y="0"/>
                    <a:pt x="11880" y="0"/>
                    <a:pt x="11880" y="0"/>
                  </a:cubicBezTo>
                  <a:cubicBezTo>
                    <a:pt x="10800" y="2057"/>
                    <a:pt x="10800" y="2057"/>
                    <a:pt x="10800" y="2057"/>
                  </a:cubicBezTo>
                  <a:cubicBezTo>
                    <a:pt x="10800" y="2057"/>
                    <a:pt x="10800" y="2057"/>
                    <a:pt x="9720" y="2057"/>
                  </a:cubicBezTo>
                  <a:cubicBezTo>
                    <a:pt x="8640" y="0"/>
                    <a:pt x="8640" y="0"/>
                    <a:pt x="8640" y="0"/>
                  </a:cubicBezTo>
                  <a:cubicBezTo>
                    <a:pt x="6480" y="1029"/>
                    <a:pt x="6480" y="1029"/>
                    <a:pt x="6480" y="1029"/>
                  </a:cubicBezTo>
                  <a:cubicBezTo>
                    <a:pt x="6480" y="3086"/>
                    <a:pt x="6480" y="3086"/>
                    <a:pt x="6480" y="3086"/>
                  </a:cubicBezTo>
                  <a:cubicBezTo>
                    <a:pt x="6480" y="3086"/>
                    <a:pt x="5400" y="3086"/>
                    <a:pt x="5400" y="3086"/>
                  </a:cubicBezTo>
                  <a:cubicBezTo>
                    <a:pt x="3240" y="2057"/>
                    <a:pt x="3240" y="2057"/>
                    <a:pt x="3240" y="2057"/>
                  </a:cubicBezTo>
                  <a:cubicBezTo>
                    <a:pt x="2160" y="4114"/>
                    <a:pt x="2160" y="4114"/>
                    <a:pt x="2160" y="4114"/>
                  </a:cubicBezTo>
                  <a:cubicBezTo>
                    <a:pt x="2160" y="6171"/>
                    <a:pt x="2160" y="6171"/>
                    <a:pt x="2160" y="6171"/>
                  </a:cubicBezTo>
                  <a:cubicBezTo>
                    <a:pt x="2160" y="6171"/>
                    <a:pt x="2160" y="6171"/>
                    <a:pt x="2160" y="6171"/>
                  </a:cubicBezTo>
                  <a:cubicBezTo>
                    <a:pt x="0" y="7200"/>
                    <a:pt x="0" y="7200"/>
                    <a:pt x="0" y="7200"/>
                  </a:cubicBezTo>
                  <a:cubicBezTo>
                    <a:pt x="0" y="9257"/>
                    <a:pt x="0" y="9257"/>
                    <a:pt x="0" y="9257"/>
                  </a:cubicBezTo>
                  <a:cubicBezTo>
                    <a:pt x="1080" y="10286"/>
                    <a:pt x="1080" y="10286"/>
                    <a:pt x="1080" y="10286"/>
                  </a:cubicBezTo>
                  <a:cubicBezTo>
                    <a:pt x="1080" y="10286"/>
                    <a:pt x="1080" y="11314"/>
                    <a:pt x="1080" y="11314"/>
                  </a:cubicBezTo>
                  <a:cubicBezTo>
                    <a:pt x="0" y="12343"/>
                    <a:pt x="0" y="12343"/>
                    <a:pt x="0" y="12343"/>
                  </a:cubicBezTo>
                  <a:cubicBezTo>
                    <a:pt x="0" y="14400"/>
                    <a:pt x="0" y="14400"/>
                    <a:pt x="0" y="14400"/>
                  </a:cubicBezTo>
                  <a:cubicBezTo>
                    <a:pt x="2160" y="14400"/>
                    <a:pt x="2160" y="14400"/>
                    <a:pt x="2160" y="14400"/>
                  </a:cubicBezTo>
                  <a:cubicBezTo>
                    <a:pt x="2160" y="15429"/>
                    <a:pt x="2160" y="15429"/>
                    <a:pt x="2160" y="15429"/>
                  </a:cubicBezTo>
                  <a:cubicBezTo>
                    <a:pt x="2160" y="17486"/>
                    <a:pt x="2160" y="17486"/>
                    <a:pt x="2160" y="17486"/>
                  </a:cubicBezTo>
                  <a:cubicBezTo>
                    <a:pt x="3240" y="18514"/>
                    <a:pt x="3240" y="18514"/>
                    <a:pt x="3240" y="18514"/>
                  </a:cubicBezTo>
                  <a:cubicBezTo>
                    <a:pt x="5400" y="18514"/>
                    <a:pt x="5400" y="18514"/>
                    <a:pt x="5400" y="18514"/>
                  </a:cubicBezTo>
                  <a:cubicBezTo>
                    <a:pt x="5400" y="18514"/>
                    <a:pt x="5400" y="18514"/>
                    <a:pt x="6480" y="18514"/>
                  </a:cubicBezTo>
                  <a:cubicBezTo>
                    <a:pt x="6480" y="20571"/>
                    <a:pt x="6480" y="20571"/>
                    <a:pt x="6480" y="20571"/>
                  </a:cubicBezTo>
                  <a:cubicBezTo>
                    <a:pt x="8640" y="21600"/>
                    <a:pt x="8640" y="21600"/>
                    <a:pt x="8640" y="21600"/>
                  </a:cubicBezTo>
                  <a:cubicBezTo>
                    <a:pt x="9720" y="19543"/>
                    <a:pt x="9720" y="19543"/>
                    <a:pt x="9720" y="19543"/>
                  </a:cubicBezTo>
                  <a:cubicBezTo>
                    <a:pt x="10800" y="19543"/>
                    <a:pt x="10800" y="19543"/>
                    <a:pt x="10800" y="19543"/>
                  </a:cubicBezTo>
                  <a:cubicBezTo>
                    <a:pt x="11880" y="21600"/>
                    <a:pt x="11880" y="21600"/>
                    <a:pt x="11880" y="21600"/>
                  </a:cubicBezTo>
                  <a:cubicBezTo>
                    <a:pt x="15120" y="20571"/>
                    <a:pt x="15120" y="20571"/>
                    <a:pt x="15120" y="20571"/>
                  </a:cubicBezTo>
                  <a:cubicBezTo>
                    <a:pt x="15120" y="18514"/>
                    <a:pt x="15120" y="18514"/>
                    <a:pt x="15120" y="18514"/>
                  </a:cubicBezTo>
                  <a:cubicBezTo>
                    <a:pt x="15120" y="18514"/>
                    <a:pt x="15120" y="18514"/>
                    <a:pt x="15120" y="18514"/>
                  </a:cubicBezTo>
                  <a:cubicBezTo>
                    <a:pt x="17280" y="18514"/>
                    <a:pt x="17280" y="18514"/>
                    <a:pt x="17280" y="18514"/>
                  </a:cubicBezTo>
                  <a:cubicBezTo>
                    <a:pt x="18360" y="18514"/>
                    <a:pt x="18360" y="18514"/>
                    <a:pt x="18360" y="18514"/>
                  </a:cubicBezTo>
                  <a:cubicBezTo>
                    <a:pt x="19440" y="17486"/>
                    <a:pt x="19440" y="17486"/>
                    <a:pt x="19440" y="17486"/>
                  </a:cubicBezTo>
                  <a:lnTo>
                    <a:pt x="18360" y="15429"/>
                  </a:lnTo>
                  <a:close/>
                  <a:moveTo>
                    <a:pt x="8640" y="12343"/>
                  </a:moveTo>
                  <a:cubicBezTo>
                    <a:pt x="7560" y="11314"/>
                    <a:pt x="7560" y="10286"/>
                    <a:pt x="8640" y="9257"/>
                  </a:cubicBezTo>
                  <a:cubicBezTo>
                    <a:pt x="9720" y="8229"/>
                    <a:pt x="10800" y="8229"/>
                    <a:pt x="11880" y="9257"/>
                  </a:cubicBezTo>
                  <a:cubicBezTo>
                    <a:pt x="12960" y="10286"/>
                    <a:pt x="12960" y="11314"/>
                    <a:pt x="11880" y="12343"/>
                  </a:cubicBezTo>
                  <a:cubicBezTo>
                    <a:pt x="10800" y="13371"/>
                    <a:pt x="9720" y="13371"/>
                    <a:pt x="8640" y="12343"/>
                  </a:cubicBezTo>
                  <a:close/>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grpSp>
      <p:grpSp>
        <p:nvGrpSpPr>
          <p:cNvPr id="103" name="Group">
            <a:extLst>
              <a:ext uri="{FF2B5EF4-FFF2-40B4-BE49-F238E27FC236}">
                <a16:creationId xmlns:a16="http://schemas.microsoft.com/office/drawing/2014/main" id="{72C9C80E-2C08-4061-9BC4-1BBC70B1DFDB}"/>
              </a:ext>
            </a:extLst>
          </p:cNvPr>
          <p:cNvGrpSpPr/>
          <p:nvPr/>
        </p:nvGrpSpPr>
        <p:grpSpPr>
          <a:xfrm>
            <a:off x="10261344" y="4088590"/>
            <a:ext cx="297122" cy="298594"/>
            <a:chOff x="0" y="0"/>
            <a:chExt cx="572235" cy="602126"/>
          </a:xfrm>
        </p:grpSpPr>
        <p:sp>
          <p:nvSpPr>
            <p:cNvPr id="104" name="Shape">
              <a:extLst>
                <a:ext uri="{FF2B5EF4-FFF2-40B4-BE49-F238E27FC236}">
                  <a16:creationId xmlns:a16="http://schemas.microsoft.com/office/drawing/2014/main" id="{A04AE795-359E-4B99-B898-3B488C1E94FB}"/>
                </a:ext>
              </a:extLst>
            </p:cNvPr>
            <p:cNvSpPr/>
            <p:nvPr/>
          </p:nvSpPr>
          <p:spPr>
            <a:xfrm>
              <a:off x="0" y="311738"/>
              <a:ext cx="572236" cy="290389"/>
            </a:xfrm>
            <a:custGeom>
              <a:avLst/>
              <a:gdLst/>
              <a:ahLst/>
              <a:cxnLst>
                <a:cxn ang="0">
                  <a:pos x="wd2" y="hd2"/>
                </a:cxn>
                <a:cxn ang="5400000">
                  <a:pos x="wd2" y="hd2"/>
                </a:cxn>
                <a:cxn ang="10800000">
                  <a:pos x="wd2" y="hd2"/>
                </a:cxn>
                <a:cxn ang="16200000">
                  <a:pos x="wd2" y="hd2"/>
                </a:cxn>
              </a:cxnLst>
              <a:rect l="0" t="0" r="r" b="b"/>
              <a:pathLst>
                <a:path w="21600" h="21600" extrusionOk="0">
                  <a:moveTo>
                    <a:pt x="4263" y="14400"/>
                  </a:moveTo>
                  <a:cubicBezTo>
                    <a:pt x="4263" y="14400"/>
                    <a:pt x="4263" y="14400"/>
                    <a:pt x="4263" y="14400"/>
                  </a:cubicBezTo>
                  <a:cubicBezTo>
                    <a:pt x="4547" y="13292"/>
                    <a:pt x="4832" y="12738"/>
                    <a:pt x="5400" y="11631"/>
                  </a:cubicBezTo>
                  <a:cubicBezTo>
                    <a:pt x="5968" y="14400"/>
                    <a:pt x="6537" y="16615"/>
                    <a:pt x="7674" y="18277"/>
                  </a:cubicBezTo>
                  <a:cubicBezTo>
                    <a:pt x="7674" y="18277"/>
                    <a:pt x="7674" y="18277"/>
                    <a:pt x="7674" y="18277"/>
                  </a:cubicBezTo>
                  <a:cubicBezTo>
                    <a:pt x="6253" y="17723"/>
                    <a:pt x="5400" y="16062"/>
                    <a:pt x="4263" y="14400"/>
                  </a:cubicBezTo>
                  <a:moveTo>
                    <a:pt x="14211" y="18277"/>
                  </a:moveTo>
                  <a:cubicBezTo>
                    <a:pt x="15063" y="16615"/>
                    <a:pt x="15916" y="14400"/>
                    <a:pt x="16200" y="11631"/>
                  </a:cubicBezTo>
                  <a:cubicBezTo>
                    <a:pt x="16768" y="12738"/>
                    <a:pt x="17337" y="13846"/>
                    <a:pt x="17337" y="14954"/>
                  </a:cubicBezTo>
                  <a:cubicBezTo>
                    <a:pt x="17337" y="14954"/>
                    <a:pt x="17337" y="14954"/>
                    <a:pt x="17337" y="14954"/>
                  </a:cubicBezTo>
                  <a:cubicBezTo>
                    <a:pt x="16484" y="16062"/>
                    <a:pt x="15347" y="17723"/>
                    <a:pt x="14211" y="18277"/>
                  </a:cubicBezTo>
                  <a:cubicBezTo>
                    <a:pt x="14211" y="18277"/>
                    <a:pt x="14211" y="18277"/>
                    <a:pt x="14211" y="18277"/>
                  </a:cubicBezTo>
                  <a:moveTo>
                    <a:pt x="6253" y="11077"/>
                  </a:moveTo>
                  <a:cubicBezTo>
                    <a:pt x="6253" y="11077"/>
                    <a:pt x="6253" y="11077"/>
                    <a:pt x="6253" y="11077"/>
                  </a:cubicBezTo>
                  <a:cubicBezTo>
                    <a:pt x="7389" y="9969"/>
                    <a:pt x="9095" y="9415"/>
                    <a:pt x="10232" y="9415"/>
                  </a:cubicBezTo>
                  <a:cubicBezTo>
                    <a:pt x="10232" y="18831"/>
                    <a:pt x="10232" y="18831"/>
                    <a:pt x="10232" y="18831"/>
                  </a:cubicBezTo>
                  <a:cubicBezTo>
                    <a:pt x="10232" y="18831"/>
                    <a:pt x="10232" y="18831"/>
                    <a:pt x="10232" y="18831"/>
                  </a:cubicBezTo>
                  <a:cubicBezTo>
                    <a:pt x="8242" y="18277"/>
                    <a:pt x="7105" y="14954"/>
                    <a:pt x="6253" y="11077"/>
                  </a:cubicBezTo>
                  <a:moveTo>
                    <a:pt x="11368" y="9415"/>
                  </a:moveTo>
                  <a:cubicBezTo>
                    <a:pt x="11368" y="9415"/>
                    <a:pt x="11368" y="9415"/>
                    <a:pt x="11368" y="9415"/>
                  </a:cubicBezTo>
                  <a:cubicBezTo>
                    <a:pt x="12505" y="9415"/>
                    <a:pt x="14211" y="9969"/>
                    <a:pt x="15347" y="11077"/>
                  </a:cubicBezTo>
                  <a:cubicBezTo>
                    <a:pt x="15347" y="11077"/>
                    <a:pt x="15347" y="11077"/>
                    <a:pt x="15347" y="11077"/>
                  </a:cubicBezTo>
                  <a:cubicBezTo>
                    <a:pt x="14495" y="14954"/>
                    <a:pt x="13358" y="18831"/>
                    <a:pt x="11368" y="19385"/>
                  </a:cubicBezTo>
                  <a:cubicBezTo>
                    <a:pt x="11368" y="9415"/>
                    <a:pt x="11368" y="9415"/>
                    <a:pt x="11368" y="9415"/>
                  </a:cubicBezTo>
                  <a:moveTo>
                    <a:pt x="1137" y="1662"/>
                  </a:moveTo>
                  <a:cubicBezTo>
                    <a:pt x="1137" y="1662"/>
                    <a:pt x="1137" y="1662"/>
                    <a:pt x="1137" y="1662"/>
                  </a:cubicBezTo>
                  <a:cubicBezTo>
                    <a:pt x="4547" y="1662"/>
                    <a:pt x="4547" y="1662"/>
                    <a:pt x="4547" y="1662"/>
                  </a:cubicBezTo>
                  <a:cubicBezTo>
                    <a:pt x="4547" y="4431"/>
                    <a:pt x="4832" y="7200"/>
                    <a:pt x="5116" y="9969"/>
                  </a:cubicBezTo>
                  <a:cubicBezTo>
                    <a:pt x="5116" y="9969"/>
                    <a:pt x="5116" y="9969"/>
                    <a:pt x="5116" y="9969"/>
                  </a:cubicBezTo>
                  <a:cubicBezTo>
                    <a:pt x="4547" y="10523"/>
                    <a:pt x="3979" y="11631"/>
                    <a:pt x="3695" y="13292"/>
                  </a:cubicBezTo>
                  <a:cubicBezTo>
                    <a:pt x="2274" y="9969"/>
                    <a:pt x="1137" y="6092"/>
                    <a:pt x="1137" y="1662"/>
                  </a:cubicBezTo>
                  <a:moveTo>
                    <a:pt x="5400" y="1662"/>
                  </a:moveTo>
                  <a:cubicBezTo>
                    <a:pt x="5400" y="1662"/>
                    <a:pt x="5400" y="1662"/>
                    <a:pt x="5400" y="1662"/>
                  </a:cubicBezTo>
                  <a:cubicBezTo>
                    <a:pt x="10232" y="1662"/>
                    <a:pt x="10232" y="1662"/>
                    <a:pt x="10232" y="1662"/>
                  </a:cubicBezTo>
                  <a:cubicBezTo>
                    <a:pt x="10232" y="7200"/>
                    <a:pt x="10232" y="7200"/>
                    <a:pt x="10232" y="7200"/>
                  </a:cubicBezTo>
                  <a:cubicBezTo>
                    <a:pt x="10232" y="7200"/>
                    <a:pt x="10232" y="7200"/>
                    <a:pt x="10232" y="7200"/>
                  </a:cubicBezTo>
                  <a:cubicBezTo>
                    <a:pt x="8811" y="7200"/>
                    <a:pt x="7389" y="7754"/>
                    <a:pt x="5968" y="8862"/>
                  </a:cubicBezTo>
                  <a:cubicBezTo>
                    <a:pt x="5684" y="6646"/>
                    <a:pt x="5400" y="3877"/>
                    <a:pt x="5400" y="1662"/>
                  </a:cubicBezTo>
                  <a:moveTo>
                    <a:pt x="11368" y="1662"/>
                  </a:moveTo>
                  <a:cubicBezTo>
                    <a:pt x="11368" y="1662"/>
                    <a:pt x="11368" y="1662"/>
                    <a:pt x="11368" y="1662"/>
                  </a:cubicBezTo>
                  <a:cubicBezTo>
                    <a:pt x="16200" y="1662"/>
                    <a:pt x="16200" y="1662"/>
                    <a:pt x="16200" y="1662"/>
                  </a:cubicBezTo>
                  <a:cubicBezTo>
                    <a:pt x="16200" y="1662"/>
                    <a:pt x="16200" y="1662"/>
                    <a:pt x="16200" y="1662"/>
                  </a:cubicBezTo>
                  <a:cubicBezTo>
                    <a:pt x="16200" y="3877"/>
                    <a:pt x="15916" y="6646"/>
                    <a:pt x="15632" y="8862"/>
                  </a:cubicBezTo>
                  <a:cubicBezTo>
                    <a:pt x="14495" y="7754"/>
                    <a:pt x="12789" y="7200"/>
                    <a:pt x="11368" y="7200"/>
                  </a:cubicBezTo>
                  <a:cubicBezTo>
                    <a:pt x="11368" y="1662"/>
                    <a:pt x="11368" y="1662"/>
                    <a:pt x="11368" y="1662"/>
                  </a:cubicBezTo>
                  <a:moveTo>
                    <a:pt x="16484" y="9969"/>
                  </a:moveTo>
                  <a:cubicBezTo>
                    <a:pt x="16484" y="9969"/>
                    <a:pt x="16484" y="9969"/>
                    <a:pt x="16484" y="9969"/>
                  </a:cubicBezTo>
                  <a:cubicBezTo>
                    <a:pt x="17053" y="7200"/>
                    <a:pt x="17053" y="3877"/>
                    <a:pt x="17053" y="1662"/>
                  </a:cubicBezTo>
                  <a:cubicBezTo>
                    <a:pt x="20747" y="1662"/>
                    <a:pt x="20747" y="1662"/>
                    <a:pt x="20747" y="1662"/>
                  </a:cubicBezTo>
                  <a:cubicBezTo>
                    <a:pt x="20747" y="1662"/>
                    <a:pt x="20747" y="1662"/>
                    <a:pt x="20747" y="1662"/>
                  </a:cubicBezTo>
                  <a:cubicBezTo>
                    <a:pt x="20463" y="6092"/>
                    <a:pt x="19611" y="9969"/>
                    <a:pt x="18189" y="13292"/>
                  </a:cubicBezTo>
                  <a:cubicBezTo>
                    <a:pt x="17905" y="11631"/>
                    <a:pt x="17337" y="10523"/>
                    <a:pt x="16484" y="9969"/>
                  </a:cubicBezTo>
                  <a:moveTo>
                    <a:pt x="21600" y="0"/>
                  </a:moveTo>
                  <a:cubicBezTo>
                    <a:pt x="0" y="0"/>
                    <a:pt x="0" y="0"/>
                    <a:pt x="0" y="0"/>
                  </a:cubicBezTo>
                  <a:cubicBezTo>
                    <a:pt x="0" y="554"/>
                    <a:pt x="0" y="554"/>
                    <a:pt x="0" y="554"/>
                  </a:cubicBezTo>
                  <a:cubicBezTo>
                    <a:pt x="0" y="554"/>
                    <a:pt x="0" y="554"/>
                    <a:pt x="0" y="554"/>
                  </a:cubicBezTo>
                  <a:cubicBezTo>
                    <a:pt x="284" y="12185"/>
                    <a:pt x="5116" y="21600"/>
                    <a:pt x="10800" y="21600"/>
                  </a:cubicBezTo>
                  <a:cubicBezTo>
                    <a:pt x="16768" y="21600"/>
                    <a:pt x="21600" y="12185"/>
                    <a:pt x="21600" y="554"/>
                  </a:cubicBezTo>
                  <a:cubicBezTo>
                    <a:pt x="21600" y="554"/>
                    <a:pt x="21600" y="554"/>
                    <a:pt x="21600" y="554"/>
                  </a:cubicBezTo>
                  <a:cubicBezTo>
                    <a:pt x="21600" y="554"/>
                    <a:pt x="21600" y="554"/>
                    <a:pt x="21600" y="554"/>
                  </a:cubicBezTo>
                  <a:cubicBezTo>
                    <a:pt x="21600" y="554"/>
                    <a:pt x="21600" y="554"/>
                    <a:pt x="21600" y="554"/>
                  </a:cubicBezTo>
                  <a:cubicBezTo>
                    <a:pt x="21600" y="0"/>
                    <a:pt x="21600" y="0"/>
                    <a:pt x="21600" y="0"/>
                  </a:cubicBezTo>
                  <a:cubicBezTo>
                    <a:pt x="21600" y="0"/>
                    <a:pt x="21600" y="0"/>
                    <a:pt x="21600" y="0"/>
                  </a:cubicBezTo>
                  <a:cubicBezTo>
                    <a:pt x="21600" y="0"/>
                    <a:pt x="21600" y="0"/>
                    <a:pt x="21600" y="0"/>
                  </a:cubicBezTo>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sp>
          <p:nvSpPr>
            <p:cNvPr id="105" name="Shape">
              <a:extLst>
                <a:ext uri="{FF2B5EF4-FFF2-40B4-BE49-F238E27FC236}">
                  <a16:creationId xmlns:a16="http://schemas.microsoft.com/office/drawing/2014/main" id="{0D954453-498B-49F3-BC64-D69122AF61A2}"/>
                </a:ext>
              </a:extLst>
            </p:cNvPr>
            <p:cNvSpPr/>
            <p:nvPr/>
          </p:nvSpPr>
          <p:spPr>
            <a:xfrm>
              <a:off x="234874" y="0"/>
              <a:ext cx="106762" cy="12811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629" y="0"/>
                    <a:pt x="0" y="5082"/>
                    <a:pt x="0" y="10165"/>
                  </a:cubicBezTo>
                  <a:cubicBezTo>
                    <a:pt x="0" y="10165"/>
                    <a:pt x="0" y="10165"/>
                    <a:pt x="0" y="10165"/>
                  </a:cubicBezTo>
                  <a:cubicBezTo>
                    <a:pt x="0" y="16518"/>
                    <a:pt x="4629" y="21600"/>
                    <a:pt x="10800" y="21600"/>
                  </a:cubicBezTo>
                  <a:cubicBezTo>
                    <a:pt x="16971" y="21600"/>
                    <a:pt x="21600" y="16518"/>
                    <a:pt x="21600" y="10165"/>
                  </a:cubicBezTo>
                  <a:cubicBezTo>
                    <a:pt x="21600" y="10165"/>
                    <a:pt x="21600" y="10165"/>
                    <a:pt x="21600" y="10165"/>
                  </a:cubicBezTo>
                  <a:cubicBezTo>
                    <a:pt x="21600" y="5082"/>
                    <a:pt x="16971" y="0"/>
                    <a:pt x="10800" y="0"/>
                  </a:cubicBezTo>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sp>
          <p:nvSpPr>
            <p:cNvPr id="106" name="Shape">
              <a:extLst>
                <a:ext uri="{FF2B5EF4-FFF2-40B4-BE49-F238E27FC236}">
                  <a16:creationId xmlns:a16="http://schemas.microsoft.com/office/drawing/2014/main" id="{B3C806E5-76AD-4545-87E5-0C417BE2BC3E}"/>
                </a:ext>
              </a:extLst>
            </p:cNvPr>
            <p:cNvSpPr/>
            <p:nvPr/>
          </p:nvSpPr>
          <p:spPr>
            <a:xfrm>
              <a:off x="183629" y="136653"/>
              <a:ext cx="209252" cy="149467"/>
            </a:xfrm>
            <a:custGeom>
              <a:avLst/>
              <a:gdLst/>
              <a:ahLst/>
              <a:cxnLst>
                <a:cxn ang="0">
                  <a:pos x="wd2" y="hd2"/>
                </a:cxn>
                <a:cxn ang="5400000">
                  <a:pos x="wd2" y="hd2"/>
                </a:cxn>
                <a:cxn ang="10800000">
                  <a:pos x="wd2" y="hd2"/>
                </a:cxn>
                <a:cxn ang="16200000">
                  <a:pos x="wd2" y="hd2"/>
                </a:cxn>
              </a:cxnLst>
              <a:rect l="0" t="0" r="r" b="b"/>
              <a:pathLst>
                <a:path w="21600" h="21600" extrusionOk="0">
                  <a:moveTo>
                    <a:pt x="17743" y="0"/>
                  </a:moveTo>
                  <a:cubicBezTo>
                    <a:pt x="14657" y="0"/>
                    <a:pt x="14657" y="0"/>
                    <a:pt x="14657" y="0"/>
                  </a:cubicBezTo>
                  <a:cubicBezTo>
                    <a:pt x="12343" y="16200"/>
                    <a:pt x="12343" y="16200"/>
                    <a:pt x="12343" y="16200"/>
                  </a:cubicBezTo>
                  <a:cubicBezTo>
                    <a:pt x="10800" y="3240"/>
                    <a:pt x="10800" y="3240"/>
                    <a:pt x="10800" y="3240"/>
                  </a:cubicBezTo>
                  <a:cubicBezTo>
                    <a:pt x="9257" y="16200"/>
                    <a:pt x="9257" y="16200"/>
                    <a:pt x="9257" y="16200"/>
                  </a:cubicBezTo>
                  <a:cubicBezTo>
                    <a:pt x="6171" y="0"/>
                    <a:pt x="6171" y="0"/>
                    <a:pt x="6171" y="0"/>
                  </a:cubicBezTo>
                  <a:cubicBezTo>
                    <a:pt x="3857" y="0"/>
                    <a:pt x="3857" y="0"/>
                    <a:pt x="3857" y="0"/>
                  </a:cubicBezTo>
                  <a:cubicBezTo>
                    <a:pt x="1543" y="0"/>
                    <a:pt x="0" y="3240"/>
                    <a:pt x="0" y="7560"/>
                  </a:cubicBezTo>
                  <a:cubicBezTo>
                    <a:pt x="0" y="21600"/>
                    <a:pt x="0" y="21600"/>
                    <a:pt x="0" y="21600"/>
                  </a:cubicBezTo>
                  <a:cubicBezTo>
                    <a:pt x="21600" y="21600"/>
                    <a:pt x="21600" y="21600"/>
                    <a:pt x="21600" y="21600"/>
                  </a:cubicBezTo>
                  <a:cubicBezTo>
                    <a:pt x="21600" y="7560"/>
                    <a:pt x="21600" y="7560"/>
                    <a:pt x="21600" y="7560"/>
                  </a:cubicBezTo>
                  <a:cubicBezTo>
                    <a:pt x="21600" y="3240"/>
                    <a:pt x="20057" y="0"/>
                    <a:pt x="17743" y="0"/>
                  </a:cubicBezTo>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sp>
          <p:nvSpPr>
            <p:cNvPr id="107" name="Shape">
              <a:extLst>
                <a:ext uri="{FF2B5EF4-FFF2-40B4-BE49-F238E27FC236}">
                  <a16:creationId xmlns:a16="http://schemas.microsoft.com/office/drawing/2014/main" id="{E149FE11-0993-43B8-BA7A-554AA632F946}"/>
                </a:ext>
              </a:extLst>
            </p:cNvPr>
            <p:cNvSpPr/>
            <p:nvPr/>
          </p:nvSpPr>
          <p:spPr>
            <a:xfrm>
              <a:off x="273306" y="136653"/>
              <a:ext cx="29895" cy="21354"/>
            </a:xfrm>
            <a:custGeom>
              <a:avLst/>
              <a:gdLst/>
              <a:ahLst/>
              <a:cxnLst>
                <a:cxn ang="0">
                  <a:pos x="wd2" y="hd2"/>
                </a:cxn>
                <a:cxn ang="5400000">
                  <a:pos x="wd2" y="hd2"/>
                </a:cxn>
                <a:cxn ang="10800000">
                  <a:pos x="wd2" y="hd2"/>
                </a:cxn>
                <a:cxn ang="16200000">
                  <a:pos x="wd2" y="hd2"/>
                </a:cxn>
              </a:cxnLst>
              <a:rect l="0" t="0" r="r" b="b"/>
              <a:pathLst>
                <a:path w="21600" h="21600" extrusionOk="0">
                  <a:moveTo>
                    <a:pt x="15429" y="0"/>
                  </a:moveTo>
                  <a:lnTo>
                    <a:pt x="6171" y="0"/>
                  </a:lnTo>
                  <a:lnTo>
                    <a:pt x="0" y="8640"/>
                  </a:lnTo>
                  <a:lnTo>
                    <a:pt x="9257" y="21600"/>
                  </a:lnTo>
                  <a:lnTo>
                    <a:pt x="21600" y="8640"/>
                  </a:lnTo>
                  <a:lnTo>
                    <a:pt x="15429" y="0"/>
                  </a:lnTo>
                  <a:close/>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sp>
          <p:nvSpPr>
            <p:cNvPr id="108" name="Shape">
              <a:extLst>
                <a:ext uri="{FF2B5EF4-FFF2-40B4-BE49-F238E27FC236}">
                  <a16:creationId xmlns:a16="http://schemas.microsoft.com/office/drawing/2014/main" id="{3B3BA1A2-1744-4334-BF86-109F0FE621F3}"/>
                </a:ext>
              </a:extLst>
            </p:cNvPr>
            <p:cNvSpPr/>
            <p:nvPr/>
          </p:nvSpPr>
          <p:spPr>
            <a:xfrm>
              <a:off x="273306" y="136653"/>
              <a:ext cx="29895" cy="21354"/>
            </a:xfrm>
            <a:custGeom>
              <a:avLst/>
              <a:gdLst/>
              <a:ahLst/>
              <a:cxnLst>
                <a:cxn ang="0">
                  <a:pos x="wd2" y="hd2"/>
                </a:cxn>
                <a:cxn ang="5400000">
                  <a:pos x="wd2" y="hd2"/>
                </a:cxn>
                <a:cxn ang="10800000">
                  <a:pos x="wd2" y="hd2"/>
                </a:cxn>
                <a:cxn ang="16200000">
                  <a:pos x="wd2" y="hd2"/>
                </a:cxn>
              </a:cxnLst>
              <a:rect l="0" t="0" r="r" b="b"/>
              <a:pathLst>
                <a:path w="21600" h="21600" extrusionOk="0">
                  <a:moveTo>
                    <a:pt x="15429" y="0"/>
                  </a:moveTo>
                  <a:lnTo>
                    <a:pt x="6171" y="0"/>
                  </a:lnTo>
                  <a:lnTo>
                    <a:pt x="0" y="8640"/>
                  </a:lnTo>
                  <a:lnTo>
                    <a:pt x="9257" y="21600"/>
                  </a:lnTo>
                  <a:lnTo>
                    <a:pt x="21600" y="8640"/>
                  </a:lnTo>
                  <a:lnTo>
                    <a:pt x="15429" y="0"/>
                  </a:lnTo>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sp>
          <p:nvSpPr>
            <p:cNvPr id="109" name="Shape">
              <a:extLst>
                <a:ext uri="{FF2B5EF4-FFF2-40B4-BE49-F238E27FC236}">
                  <a16:creationId xmlns:a16="http://schemas.microsoft.com/office/drawing/2014/main" id="{14E56C14-0EC5-46CD-90EF-51216621E53A}"/>
                </a:ext>
              </a:extLst>
            </p:cNvPr>
            <p:cNvSpPr/>
            <p:nvPr/>
          </p:nvSpPr>
          <p:spPr>
            <a:xfrm>
              <a:off x="409959" y="21350"/>
              <a:ext cx="98222" cy="123845"/>
            </a:xfrm>
            <a:custGeom>
              <a:avLst/>
              <a:gdLst/>
              <a:ahLst/>
              <a:cxnLst>
                <a:cxn ang="0">
                  <a:pos x="wd2" y="hd2"/>
                </a:cxn>
                <a:cxn ang="5400000">
                  <a:pos x="wd2" y="hd2"/>
                </a:cxn>
                <a:cxn ang="10800000">
                  <a:pos x="wd2" y="hd2"/>
                </a:cxn>
                <a:cxn ang="16200000">
                  <a:pos x="wd2" y="hd2"/>
                </a:cxn>
              </a:cxnLst>
              <a:rect l="0" t="0" r="r" b="b"/>
              <a:pathLst>
                <a:path w="21600" h="21600" extrusionOk="0">
                  <a:moveTo>
                    <a:pt x="9969" y="0"/>
                  </a:moveTo>
                  <a:cubicBezTo>
                    <a:pt x="4985" y="0"/>
                    <a:pt x="0" y="5400"/>
                    <a:pt x="0" y="10800"/>
                  </a:cubicBezTo>
                  <a:cubicBezTo>
                    <a:pt x="0" y="10800"/>
                    <a:pt x="0" y="10800"/>
                    <a:pt x="0" y="10800"/>
                  </a:cubicBezTo>
                  <a:cubicBezTo>
                    <a:pt x="0" y="16200"/>
                    <a:pt x="4985" y="21600"/>
                    <a:pt x="9969" y="21600"/>
                  </a:cubicBezTo>
                  <a:cubicBezTo>
                    <a:pt x="16615" y="21600"/>
                    <a:pt x="21600" y="16200"/>
                    <a:pt x="21600" y="10800"/>
                  </a:cubicBezTo>
                  <a:cubicBezTo>
                    <a:pt x="21600" y="10800"/>
                    <a:pt x="21600" y="10800"/>
                    <a:pt x="21600" y="10800"/>
                  </a:cubicBezTo>
                  <a:cubicBezTo>
                    <a:pt x="21600" y="5400"/>
                    <a:pt x="16615" y="0"/>
                    <a:pt x="9969" y="0"/>
                  </a:cubicBezTo>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sp>
          <p:nvSpPr>
            <p:cNvPr id="110" name="Shape">
              <a:extLst>
                <a:ext uri="{FF2B5EF4-FFF2-40B4-BE49-F238E27FC236}">
                  <a16:creationId xmlns:a16="http://schemas.microsoft.com/office/drawing/2014/main" id="{37B8B0E6-FC4A-4E7A-9FC8-58B7E649DA11}"/>
                </a:ext>
              </a:extLst>
            </p:cNvPr>
            <p:cNvSpPr/>
            <p:nvPr/>
          </p:nvSpPr>
          <p:spPr>
            <a:xfrm>
              <a:off x="448394" y="149463"/>
              <a:ext cx="21355" cy="17082"/>
            </a:xfrm>
            <a:custGeom>
              <a:avLst/>
              <a:gdLst/>
              <a:ahLst/>
              <a:cxnLst>
                <a:cxn ang="0">
                  <a:pos x="wd2" y="hd2"/>
                </a:cxn>
                <a:cxn ang="5400000">
                  <a:pos x="wd2" y="hd2"/>
                </a:cxn>
                <a:cxn ang="10800000">
                  <a:pos x="wd2" y="hd2"/>
                </a:cxn>
                <a:cxn ang="16200000">
                  <a:pos x="wd2" y="hd2"/>
                </a:cxn>
              </a:cxnLst>
              <a:rect l="0" t="0" r="r" b="b"/>
              <a:pathLst>
                <a:path w="21600" h="21600" extrusionOk="0">
                  <a:moveTo>
                    <a:pt x="12960" y="0"/>
                  </a:moveTo>
                  <a:lnTo>
                    <a:pt x="0" y="0"/>
                  </a:lnTo>
                  <a:lnTo>
                    <a:pt x="4320" y="21600"/>
                  </a:lnTo>
                  <a:lnTo>
                    <a:pt x="21600" y="0"/>
                  </a:lnTo>
                  <a:lnTo>
                    <a:pt x="12960" y="0"/>
                  </a:lnTo>
                  <a:close/>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sp>
          <p:nvSpPr>
            <p:cNvPr id="111" name="Shape">
              <a:extLst>
                <a:ext uri="{FF2B5EF4-FFF2-40B4-BE49-F238E27FC236}">
                  <a16:creationId xmlns:a16="http://schemas.microsoft.com/office/drawing/2014/main" id="{F874DD20-ED3C-4A60-B446-D82470B60260}"/>
                </a:ext>
              </a:extLst>
            </p:cNvPr>
            <p:cNvSpPr/>
            <p:nvPr/>
          </p:nvSpPr>
          <p:spPr>
            <a:xfrm>
              <a:off x="448394" y="149463"/>
              <a:ext cx="21355" cy="17082"/>
            </a:xfrm>
            <a:custGeom>
              <a:avLst/>
              <a:gdLst/>
              <a:ahLst/>
              <a:cxnLst>
                <a:cxn ang="0">
                  <a:pos x="wd2" y="hd2"/>
                </a:cxn>
                <a:cxn ang="5400000">
                  <a:pos x="wd2" y="hd2"/>
                </a:cxn>
                <a:cxn ang="10800000">
                  <a:pos x="wd2" y="hd2"/>
                </a:cxn>
                <a:cxn ang="16200000">
                  <a:pos x="wd2" y="hd2"/>
                </a:cxn>
              </a:cxnLst>
              <a:rect l="0" t="0" r="r" b="b"/>
              <a:pathLst>
                <a:path w="21600" h="21600" extrusionOk="0">
                  <a:moveTo>
                    <a:pt x="12960" y="0"/>
                  </a:moveTo>
                  <a:lnTo>
                    <a:pt x="0" y="0"/>
                  </a:lnTo>
                  <a:lnTo>
                    <a:pt x="4320" y="21600"/>
                  </a:lnTo>
                  <a:lnTo>
                    <a:pt x="21600" y="0"/>
                  </a:lnTo>
                  <a:lnTo>
                    <a:pt x="12960" y="0"/>
                  </a:lnTo>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sp>
          <p:nvSpPr>
            <p:cNvPr id="112" name="Shape">
              <a:extLst>
                <a:ext uri="{FF2B5EF4-FFF2-40B4-BE49-F238E27FC236}">
                  <a16:creationId xmlns:a16="http://schemas.microsoft.com/office/drawing/2014/main" id="{90CD6874-E5E1-4584-86A2-E35CDCF3F390}"/>
                </a:ext>
              </a:extLst>
            </p:cNvPr>
            <p:cNvSpPr/>
            <p:nvPr/>
          </p:nvSpPr>
          <p:spPr>
            <a:xfrm>
              <a:off x="392878" y="149463"/>
              <a:ext cx="158007" cy="136654"/>
            </a:xfrm>
            <a:custGeom>
              <a:avLst/>
              <a:gdLst/>
              <a:ahLst/>
              <a:cxnLst>
                <a:cxn ang="0">
                  <a:pos x="wd2" y="hd2"/>
                </a:cxn>
                <a:cxn ang="5400000">
                  <a:pos x="wd2" y="hd2"/>
                </a:cxn>
                <a:cxn ang="10800000">
                  <a:pos x="wd2" y="hd2"/>
                </a:cxn>
                <a:cxn ang="16200000">
                  <a:pos x="wd2" y="hd2"/>
                </a:cxn>
              </a:cxnLst>
              <a:rect l="0" t="0" r="r" b="b"/>
              <a:pathLst>
                <a:path w="21600" h="21600" extrusionOk="0">
                  <a:moveTo>
                    <a:pt x="17486" y="0"/>
                  </a:moveTo>
                  <a:cubicBezTo>
                    <a:pt x="13371" y="0"/>
                    <a:pt x="13371" y="0"/>
                    <a:pt x="13371" y="0"/>
                  </a:cubicBezTo>
                  <a:cubicBezTo>
                    <a:pt x="10286" y="16800"/>
                    <a:pt x="10286" y="16800"/>
                    <a:pt x="10286" y="16800"/>
                  </a:cubicBezTo>
                  <a:cubicBezTo>
                    <a:pt x="8229" y="2400"/>
                    <a:pt x="8229" y="2400"/>
                    <a:pt x="8229" y="2400"/>
                  </a:cubicBezTo>
                  <a:cubicBezTo>
                    <a:pt x="6171" y="16800"/>
                    <a:pt x="6171" y="16800"/>
                    <a:pt x="6171" y="16800"/>
                  </a:cubicBezTo>
                  <a:cubicBezTo>
                    <a:pt x="3086" y="0"/>
                    <a:pt x="3086" y="0"/>
                    <a:pt x="3086" y="0"/>
                  </a:cubicBezTo>
                  <a:cubicBezTo>
                    <a:pt x="0" y="0"/>
                    <a:pt x="0" y="0"/>
                    <a:pt x="0" y="0"/>
                  </a:cubicBezTo>
                  <a:cubicBezTo>
                    <a:pt x="0" y="0"/>
                    <a:pt x="0" y="0"/>
                    <a:pt x="0" y="0"/>
                  </a:cubicBezTo>
                  <a:cubicBezTo>
                    <a:pt x="1029" y="1200"/>
                    <a:pt x="1029" y="3600"/>
                    <a:pt x="1029" y="6000"/>
                  </a:cubicBezTo>
                  <a:cubicBezTo>
                    <a:pt x="1029" y="21600"/>
                    <a:pt x="1029" y="21600"/>
                    <a:pt x="1029" y="21600"/>
                  </a:cubicBezTo>
                  <a:cubicBezTo>
                    <a:pt x="21600" y="21600"/>
                    <a:pt x="21600" y="21600"/>
                    <a:pt x="21600" y="21600"/>
                  </a:cubicBezTo>
                  <a:cubicBezTo>
                    <a:pt x="21600" y="7200"/>
                    <a:pt x="21600" y="7200"/>
                    <a:pt x="21600" y="7200"/>
                  </a:cubicBezTo>
                  <a:cubicBezTo>
                    <a:pt x="21600" y="2400"/>
                    <a:pt x="19543" y="0"/>
                    <a:pt x="17486" y="0"/>
                  </a:cubicBezTo>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sp>
          <p:nvSpPr>
            <p:cNvPr id="113" name="Shape">
              <a:extLst>
                <a:ext uri="{FF2B5EF4-FFF2-40B4-BE49-F238E27FC236}">
                  <a16:creationId xmlns:a16="http://schemas.microsoft.com/office/drawing/2014/main" id="{D5D21BB8-5B7E-43DF-B337-A7EF8A7365A5}"/>
                </a:ext>
              </a:extLst>
            </p:cNvPr>
            <p:cNvSpPr/>
            <p:nvPr/>
          </p:nvSpPr>
          <p:spPr>
            <a:xfrm>
              <a:off x="68326" y="21350"/>
              <a:ext cx="98222" cy="123845"/>
            </a:xfrm>
            <a:custGeom>
              <a:avLst/>
              <a:gdLst/>
              <a:ahLst/>
              <a:cxnLst>
                <a:cxn ang="0">
                  <a:pos x="wd2" y="hd2"/>
                </a:cxn>
                <a:cxn ang="5400000">
                  <a:pos x="wd2" y="hd2"/>
                </a:cxn>
                <a:cxn ang="10800000">
                  <a:pos x="wd2" y="hd2"/>
                </a:cxn>
                <a:cxn ang="16200000">
                  <a:pos x="wd2" y="hd2"/>
                </a:cxn>
              </a:cxnLst>
              <a:rect l="0" t="0" r="r" b="b"/>
              <a:pathLst>
                <a:path w="21600" h="21600" extrusionOk="0">
                  <a:moveTo>
                    <a:pt x="9969" y="0"/>
                  </a:moveTo>
                  <a:cubicBezTo>
                    <a:pt x="4985" y="0"/>
                    <a:pt x="0" y="5400"/>
                    <a:pt x="0" y="10800"/>
                  </a:cubicBezTo>
                  <a:cubicBezTo>
                    <a:pt x="0" y="10800"/>
                    <a:pt x="0" y="10800"/>
                    <a:pt x="0" y="10800"/>
                  </a:cubicBezTo>
                  <a:cubicBezTo>
                    <a:pt x="0" y="16200"/>
                    <a:pt x="4985" y="21600"/>
                    <a:pt x="9969" y="21600"/>
                  </a:cubicBezTo>
                  <a:cubicBezTo>
                    <a:pt x="16615" y="21600"/>
                    <a:pt x="21600" y="16200"/>
                    <a:pt x="21600" y="10800"/>
                  </a:cubicBezTo>
                  <a:cubicBezTo>
                    <a:pt x="21600" y="10800"/>
                    <a:pt x="21600" y="10800"/>
                    <a:pt x="21600" y="10800"/>
                  </a:cubicBezTo>
                  <a:cubicBezTo>
                    <a:pt x="21600" y="5400"/>
                    <a:pt x="16615" y="0"/>
                    <a:pt x="9969" y="0"/>
                  </a:cubicBezTo>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sp>
          <p:nvSpPr>
            <p:cNvPr id="114" name="Shape">
              <a:extLst>
                <a:ext uri="{FF2B5EF4-FFF2-40B4-BE49-F238E27FC236}">
                  <a16:creationId xmlns:a16="http://schemas.microsoft.com/office/drawing/2014/main" id="{373DCF8F-E8D1-4ADE-9C6E-9A89793AB5AF}"/>
                </a:ext>
              </a:extLst>
            </p:cNvPr>
            <p:cNvSpPr/>
            <p:nvPr/>
          </p:nvSpPr>
          <p:spPr>
            <a:xfrm>
              <a:off x="98220" y="149463"/>
              <a:ext cx="29896" cy="17082"/>
            </a:xfrm>
            <a:custGeom>
              <a:avLst/>
              <a:gdLst/>
              <a:ahLst/>
              <a:cxnLst>
                <a:cxn ang="0">
                  <a:pos x="wd2" y="hd2"/>
                </a:cxn>
                <a:cxn ang="5400000">
                  <a:pos x="wd2" y="hd2"/>
                </a:cxn>
                <a:cxn ang="10800000">
                  <a:pos x="wd2" y="hd2"/>
                </a:cxn>
                <a:cxn ang="16200000">
                  <a:pos x="wd2" y="hd2"/>
                </a:cxn>
              </a:cxnLst>
              <a:rect l="0" t="0" r="r" b="b"/>
              <a:pathLst>
                <a:path w="21600" h="21600" extrusionOk="0">
                  <a:moveTo>
                    <a:pt x="18514" y="0"/>
                  </a:moveTo>
                  <a:lnTo>
                    <a:pt x="6171" y="0"/>
                  </a:lnTo>
                  <a:lnTo>
                    <a:pt x="0" y="10800"/>
                  </a:lnTo>
                  <a:lnTo>
                    <a:pt x="12343" y="21600"/>
                  </a:lnTo>
                  <a:lnTo>
                    <a:pt x="21600" y="10800"/>
                  </a:lnTo>
                  <a:lnTo>
                    <a:pt x="18514" y="0"/>
                  </a:lnTo>
                  <a:close/>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sp>
          <p:nvSpPr>
            <p:cNvPr id="115" name="Shape">
              <a:extLst>
                <a:ext uri="{FF2B5EF4-FFF2-40B4-BE49-F238E27FC236}">
                  <a16:creationId xmlns:a16="http://schemas.microsoft.com/office/drawing/2014/main" id="{B09BDC27-5A2D-4ECE-BFA9-B35783662239}"/>
                </a:ext>
              </a:extLst>
            </p:cNvPr>
            <p:cNvSpPr/>
            <p:nvPr/>
          </p:nvSpPr>
          <p:spPr>
            <a:xfrm>
              <a:off x="98220" y="149463"/>
              <a:ext cx="29896" cy="17082"/>
            </a:xfrm>
            <a:custGeom>
              <a:avLst/>
              <a:gdLst/>
              <a:ahLst/>
              <a:cxnLst>
                <a:cxn ang="0">
                  <a:pos x="wd2" y="hd2"/>
                </a:cxn>
                <a:cxn ang="5400000">
                  <a:pos x="wd2" y="hd2"/>
                </a:cxn>
                <a:cxn ang="10800000">
                  <a:pos x="wd2" y="hd2"/>
                </a:cxn>
                <a:cxn ang="16200000">
                  <a:pos x="wd2" y="hd2"/>
                </a:cxn>
              </a:cxnLst>
              <a:rect l="0" t="0" r="r" b="b"/>
              <a:pathLst>
                <a:path w="21600" h="21600" extrusionOk="0">
                  <a:moveTo>
                    <a:pt x="18514" y="0"/>
                  </a:moveTo>
                  <a:lnTo>
                    <a:pt x="6171" y="0"/>
                  </a:lnTo>
                  <a:lnTo>
                    <a:pt x="0" y="10800"/>
                  </a:lnTo>
                  <a:lnTo>
                    <a:pt x="12343" y="21600"/>
                  </a:lnTo>
                  <a:lnTo>
                    <a:pt x="21600" y="10800"/>
                  </a:lnTo>
                  <a:lnTo>
                    <a:pt x="18514" y="0"/>
                  </a:lnTo>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sp>
          <p:nvSpPr>
            <p:cNvPr id="116" name="Shape">
              <a:extLst>
                <a:ext uri="{FF2B5EF4-FFF2-40B4-BE49-F238E27FC236}">
                  <a16:creationId xmlns:a16="http://schemas.microsoft.com/office/drawing/2014/main" id="{EC9455CB-6D73-4349-A33D-1FD31395A29F}"/>
                </a:ext>
              </a:extLst>
            </p:cNvPr>
            <p:cNvSpPr/>
            <p:nvPr/>
          </p:nvSpPr>
          <p:spPr>
            <a:xfrm>
              <a:off x="17081" y="149463"/>
              <a:ext cx="166549" cy="14519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7673" y="0"/>
                    <a:pt x="17673" y="0"/>
                    <a:pt x="17673" y="0"/>
                  </a:cubicBezTo>
                  <a:cubicBezTo>
                    <a:pt x="14727" y="15916"/>
                    <a:pt x="14727" y="15916"/>
                    <a:pt x="14727" y="15916"/>
                  </a:cubicBezTo>
                  <a:cubicBezTo>
                    <a:pt x="12764" y="2274"/>
                    <a:pt x="12764" y="2274"/>
                    <a:pt x="12764" y="2274"/>
                  </a:cubicBezTo>
                  <a:cubicBezTo>
                    <a:pt x="10800" y="15916"/>
                    <a:pt x="10800" y="15916"/>
                    <a:pt x="10800" y="15916"/>
                  </a:cubicBezTo>
                  <a:cubicBezTo>
                    <a:pt x="7855" y="0"/>
                    <a:pt x="7855" y="0"/>
                    <a:pt x="7855" y="0"/>
                  </a:cubicBezTo>
                  <a:cubicBezTo>
                    <a:pt x="4909" y="0"/>
                    <a:pt x="4909" y="0"/>
                    <a:pt x="4909" y="0"/>
                  </a:cubicBezTo>
                  <a:cubicBezTo>
                    <a:pt x="1964" y="0"/>
                    <a:pt x="0" y="3411"/>
                    <a:pt x="0" y="6821"/>
                  </a:cubicBezTo>
                  <a:cubicBezTo>
                    <a:pt x="0" y="6821"/>
                    <a:pt x="0" y="6821"/>
                    <a:pt x="0" y="6821"/>
                  </a:cubicBezTo>
                  <a:cubicBezTo>
                    <a:pt x="0" y="21600"/>
                    <a:pt x="0" y="21600"/>
                    <a:pt x="0" y="21600"/>
                  </a:cubicBezTo>
                  <a:cubicBezTo>
                    <a:pt x="19636" y="21600"/>
                    <a:pt x="19636" y="21600"/>
                    <a:pt x="19636" y="21600"/>
                  </a:cubicBezTo>
                  <a:cubicBezTo>
                    <a:pt x="19636" y="5684"/>
                    <a:pt x="19636" y="5684"/>
                    <a:pt x="19636" y="5684"/>
                  </a:cubicBezTo>
                  <a:cubicBezTo>
                    <a:pt x="19636" y="3411"/>
                    <a:pt x="20618" y="1137"/>
                    <a:pt x="21600" y="0"/>
                  </a:cubicBezTo>
                  <a:cubicBezTo>
                    <a:pt x="21600" y="0"/>
                    <a:pt x="21600" y="0"/>
                    <a:pt x="21600" y="0"/>
                  </a:cubicBezTo>
                </a:path>
              </a:pathLst>
            </a:custGeom>
            <a:solidFill>
              <a:srgbClr val="FFFFFF"/>
            </a:solidFill>
            <a:ln w="3175" cap="flat">
              <a:noFill/>
              <a:miter lim="400000"/>
            </a:ln>
            <a:effectLst/>
          </p:spPr>
          <p:txBody>
            <a:bodyPr wrap="square" lIns="65023" tIns="65023" rIns="65023" bIns="65023" numCol="1" anchor="t">
              <a:noAutofit/>
            </a:bodyPr>
            <a:lstStyle/>
            <a:p>
              <a:pPr defTabSz="914400">
                <a:defRPr sz="3400">
                  <a:solidFill>
                    <a:srgbClr val="262626"/>
                  </a:solidFill>
                  <a:latin typeface="Roboto Condensed"/>
                  <a:ea typeface="Roboto Condensed"/>
                  <a:cs typeface="Roboto Condensed"/>
                  <a:sym typeface="Roboto Condensed"/>
                </a:defRPr>
              </a:pPr>
              <a:endParaRPr/>
            </a:p>
          </p:txBody>
        </p:sp>
      </p:grpSp>
    </p:spTree>
    <p:extLst>
      <p:ext uri="{BB962C8B-B14F-4D97-AF65-F5344CB8AC3E}">
        <p14:creationId xmlns:p14="http://schemas.microsoft.com/office/powerpoint/2010/main" val="337711011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ilestones of the Review Process">
            <a:extLst>
              <a:ext uri="{FF2B5EF4-FFF2-40B4-BE49-F238E27FC236}">
                <a16:creationId xmlns:a16="http://schemas.microsoft.com/office/drawing/2014/main" id="{4485124C-5E05-40AE-B3F4-21A71A7B58BF}"/>
              </a:ext>
            </a:extLst>
          </p:cNvPr>
          <p:cNvSpPr txBox="1">
            <a:spLocks/>
          </p:cNvSpPr>
          <p:nvPr/>
        </p:nvSpPr>
        <p:spPr>
          <a:xfrm>
            <a:off x="2210576" y="670348"/>
            <a:ext cx="8583647" cy="1327688"/>
          </a:xfrm>
          <a:prstGeom prst="rect">
            <a:avLst/>
          </a:prstGeom>
        </p:spPr>
        <p:txBody>
          <a:bodyPr>
            <a:noAutofit/>
          </a:bodyPr>
          <a:lstStyle>
            <a:lvl1pPr marL="0" marR="0" indent="0" algn="l" defTabSz="576072" rtl="0" latinLnBrk="0">
              <a:lnSpc>
                <a:spcPct val="80000"/>
              </a:lnSpc>
              <a:spcBef>
                <a:spcPts val="0"/>
              </a:spcBef>
              <a:spcAft>
                <a:spcPts val="0"/>
              </a:spcAft>
              <a:buClrTx/>
              <a:buSzTx/>
              <a:buFontTx/>
              <a:buNone/>
              <a:tabLst/>
              <a:defRPr sz="3275" b="1" i="0" u="none" strike="noStrike" cap="none" spc="-164" baseline="0">
                <a:solidFill>
                  <a:srgbClr val="5E5E5E"/>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9pPr>
          </a:lstStyle>
          <a:p>
            <a:pPr algn="ctr" hangingPunct="1">
              <a:lnSpc>
                <a:spcPct val="150000"/>
              </a:lnSpc>
            </a:pPr>
            <a:r>
              <a:rPr lang="en-GB" sz="2800" dirty="0">
                <a:solidFill>
                  <a:schemeClr val="tx1">
                    <a:lumMod val="75000"/>
                  </a:schemeClr>
                </a:solidFill>
              </a:rPr>
              <a:t>Draft Decision 3.4(1)/1 (EC-76)</a:t>
            </a:r>
          </a:p>
          <a:p>
            <a:pPr algn="ctr" hangingPunct="1">
              <a:lnSpc>
                <a:spcPct val="150000"/>
              </a:lnSpc>
            </a:pPr>
            <a:r>
              <a:rPr lang="en-US" sz="2800" b="0" dirty="0">
                <a:solidFill>
                  <a:schemeClr val="tx1">
                    <a:lumMod val="75000"/>
                  </a:schemeClr>
                </a:solidFill>
              </a:rPr>
              <a:t>Recommendations of Capacity Development Panel (CDP)</a:t>
            </a:r>
          </a:p>
        </p:txBody>
      </p:sp>
      <p:sp>
        <p:nvSpPr>
          <p:cNvPr id="3" name="Rectangle 2">
            <a:extLst>
              <a:ext uri="{FF2B5EF4-FFF2-40B4-BE49-F238E27FC236}">
                <a16:creationId xmlns:a16="http://schemas.microsoft.com/office/drawing/2014/main" id="{7AD19089-612D-41D2-90F3-CEBEB009F021}"/>
              </a:ext>
            </a:extLst>
          </p:cNvPr>
          <p:cNvSpPr/>
          <p:nvPr/>
        </p:nvSpPr>
        <p:spPr>
          <a:xfrm>
            <a:off x="1224494" y="2934124"/>
            <a:ext cx="10766560" cy="4790479"/>
          </a:xfrm>
          <a:prstGeom prst="rect">
            <a:avLst/>
          </a:prstGeom>
        </p:spPr>
        <p:txBody>
          <a:bodyPr wrap="square">
            <a:spAutoFit/>
          </a:bodyPr>
          <a:lstStyle/>
          <a:p>
            <a:pPr algn="l" fontAlgn="base">
              <a:lnSpc>
                <a:spcPct val="150000"/>
              </a:lnSpc>
              <a:buClr>
                <a:schemeClr val="accent1">
                  <a:lumMod val="75000"/>
                </a:schemeClr>
              </a:buClr>
            </a:pPr>
            <a:r>
              <a:rPr lang="en-US" sz="1800" dirty="0">
                <a:solidFill>
                  <a:schemeClr val="bg2">
                    <a:lumMod val="10000"/>
                  </a:schemeClr>
                </a:solidFill>
              </a:rPr>
              <a:t>Being the first time WMO has set up a Capacity Development Panel to advise the Executive Council, it provides a good opportunity to learn from the current setup and reflect on opportunities to improve conditions on future work as the Panel continues its function post-Congress 2023. Some challenges faced by the Panel:</a:t>
            </a:r>
          </a:p>
          <a:p>
            <a:pPr marL="342900" indent="-342900" algn="l" fontAlgn="base">
              <a:lnSpc>
                <a:spcPct val="150000"/>
              </a:lnSpc>
              <a:buClr>
                <a:schemeClr val="accent1">
                  <a:lumMod val="75000"/>
                </a:schemeClr>
              </a:buClr>
              <a:buFont typeface="Wingdings" panose="05000000000000000000" pitchFamily="2" charset="2"/>
              <a:buChar char="ü"/>
            </a:pPr>
            <a:r>
              <a:rPr lang="en-US" sz="1800" dirty="0">
                <a:solidFill>
                  <a:schemeClr val="bg2">
                    <a:lumMod val="10000"/>
                  </a:schemeClr>
                </a:solidFill>
              </a:rPr>
              <a:t>Late approval of member nominations</a:t>
            </a:r>
          </a:p>
          <a:p>
            <a:pPr marL="342900" indent="-342900" algn="l" fontAlgn="base">
              <a:lnSpc>
                <a:spcPct val="150000"/>
              </a:lnSpc>
              <a:buClr>
                <a:schemeClr val="accent1">
                  <a:lumMod val="75000"/>
                </a:schemeClr>
              </a:buClr>
              <a:buFont typeface="Wingdings" panose="05000000000000000000" pitchFamily="2" charset="2"/>
              <a:buChar char="ü"/>
            </a:pPr>
            <a:r>
              <a:rPr lang="en-US" sz="1800" dirty="0">
                <a:solidFill>
                  <a:schemeClr val="bg2">
                    <a:lumMod val="10000"/>
                  </a:schemeClr>
                </a:solidFill>
              </a:rPr>
              <a:t>Limited number of members implementing activities of the Panel</a:t>
            </a:r>
          </a:p>
          <a:p>
            <a:pPr marL="342900" indent="-342900" algn="l" fontAlgn="base">
              <a:lnSpc>
                <a:spcPct val="150000"/>
              </a:lnSpc>
              <a:buClr>
                <a:schemeClr val="accent1">
                  <a:lumMod val="75000"/>
                </a:schemeClr>
              </a:buClr>
              <a:buFont typeface="Wingdings" panose="05000000000000000000" pitchFamily="2" charset="2"/>
              <a:buChar char="ü"/>
            </a:pPr>
            <a:r>
              <a:rPr lang="en-US" sz="1800" dirty="0">
                <a:solidFill>
                  <a:schemeClr val="bg2">
                    <a:lumMod val="10000"/>
                  </a:schemeClr>
                </a:solidFill>
              </a:rPr>
              <a:t>Wide and general nature of the ET Terms of Reference</a:t>
            </a:r>
          </a:p>
          <a:p>
            <a:pPr marL="342900" indent="-342900" algn="l" fontAlgn="base">
              <a:lnSpc>
                <a:spcPct val="150000"/>
              </a:lnSpc>
              <a:buClr>
                <a:schemeClr val="accent1">
                  <a:lumMod val="75000"/>
                </a:schemeClr>
              </a:buClr>
              <a:buFont typeface="Wingdings" panose="05000000000000000000" pitchFamily="2" charset="2"/>
              <a:buChar char="ü"/>
            </a:pPr>
            <a:endParaRPr lang="en-US" sz="2000" dirty="0">
              <a:solidFill>
                <a:schemeClr val="bg2">
                  <a:lumMod val="10000"/>
                </a:schemeClr>
              </a:solidFill>
            </a:endParaRPr>
          </a:p>
          <a:p>
            <a:pPr algn="l" fontAlgn="base">
              <a:lnSpc>
                <a:spcPct val="150000"/>
              </a:lnSpc>
              <a:buClr>
                <a:schemeClr val="accent1">
                  <a:lumMod val="75000"/>
                </a:schemeClr>
              </a:buClr>
            </a:pPr>
            <a:r>
              <a:rPr lang="en-US" sz="2000" dirty="0">
                <a:solidFill>
                  <a:schemeClr val="bg2">
                    <a:lumMod val="10000"/>
                  </a:schemeClr>
                </a:solidFill>
              </a:rPr>
              <a:t>Despite the challenges, a significant amount of work was completed, resulting in valuable achievements and recommendations. The full list of recommendations of CDP is presented in </a:t>
            </a:r>
            <a:r>
              <a:rPr lang="en-US" sz="2000" dirty="0">
                <a:solidFill>
                  <a:schemeClr val="bg2">
                    <a:lumMod val="10000"/>
                  </a:schemeClr>
                </a:solidFill>
                <a:hlinkClick r:id="rId2"/>
              </a:rPr>
              <a:t>Draft Decision 3.4(1)/1 (EC-76)</a:t>
            </a:r>
            <a:endParaRPr lang="en-US" sz="2000" dirty="0">
              <a:solidFill>
                <a:schemeClr val="bg2">
                  <a:lumMod val="10000"/>
                </a:schemeClr>
              </a:solidFill>
            </a:endParaRPr>
          </a:p>
        </p:txBody>
      </p:sp>
      <p:sp>
        <p:nvSpPr>
          <p:cNvPr id="5" name="Rectangle: Rounded Corners 4">
            <a:extLst>
              <a:ext uri="{FF2B5EF4-FFF2-40B4-BE49-F238E27FC236}">
                <a16:creationId xmlns:a16="http://schemas.microsoft.com/office/drawing/2014/main" id="{7C36DB06-722C-4F5F-9039-C844DCD29CD7}"/>
              </a:ext>
            </a:extLst>
          </p:cNvPr>
          <p:cNvSpPr/>
          <p:nvPr/>
        </p:nvSpPr>
        <p:spPr>
          <a:xfrm>
            <a:off x="771109" y="2582946"/>
            <a:ext cx="11462582" cy="5816000"/>
          </a:xfrm>
          <a:prstGeom prst="roundRect">
            <a:avLst/>
          </a:prstGeom>
          <a:no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27093" tIns="27093" rIns="27093" bIns="27093"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GB"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196903038"/>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ilestones of the Review Process">
            <a:extLst>
              <a:ext uri="{FF2B5EF4-FFF2-40B4-BE49-F238E27FC236}">
                <a16:creationId xmlns:a16="http://schemas.microsoft.com/office/drawing/2014/main" id="{0581CF9F-D161-530C-7711-38898EE74BF6}"/>
              </a:ext>
            </a:extLst>
          </p:cNvPr>
          <p:cNvSpPr txBox="1">
            <a:spLocks/>
          </p:cNvSpPr>
          <p:nvPr/>
        </p:nvSpPr>
        <p:spPr>
          <a:xfrm>
            <a:off x="2173314" y="736668"/>
            <a:ext cx="8583647" cy="757794"/>
          </a:xfrm>
          <a:prstGeom prst="rect">
            <a:avLst/>
          </a:prstGeom>
        </p:spPr>
        <p:txBody>
          <a:bodyPr lIns="91440" tIns="45720" rIns="91440" bIns="45720" anchor="t">
            <a:noAutofit/>
          </a:bodyPr>
          <a:lstStyle>
            <a:lvl1pPr marL="0" marR="0" indent="0" algn="l" defTabSz="576072" rtl="0" latinLnBrk="0">
              <a:lnSpc>
                <a:spcPct val="80000"/>
              </a:lnSpc>
              <a:spcBef>
                <a:spcPts val="0"/>
              </a:spcBef>
              <a:spcAft>
                <a:spcPts val="0"/>
              </a:spcAft>
              <a:buClrTx/>
              <a:buSzTx/>
              <a:buFontTx/>
              <a:buNone/>
              <a:tabLst/>
              <a:defRPr sz="3275" b="1" i="0" u="none" strike="noStrike" cap="none" spc="-164" baseline="0">
                <a:solidFill>
                  <a:srgbClr val="5E5E5E"/>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9pPr>
          </a:lstStyle>
          <a:p>
            <a:pPr algn="ctr" hangingPunct="1">
              <a:lnSpc>
                <a:spcPct val="150000"/>
              </a:lnSpc>
            </a:pPr>
            <a:r>
              <a:rPr lang="en-US" sz="2800" b="0" dirty="0">
                <a:solidFill>
                  <a:schemeClr val="tx1">
                    <a:lumMod val="75000"/>
                  </a:schemeClr>
                </a:solidFill>
              </a:rPr>
              <a:t>Recommendations of Capacity Development Panel (CDP)</a:t>
            </a:r>
            <a:endParaRPr lang="en-GB" sz="2800" dirty="0">
              <a:solidFill>
                <a:schemeClr val="tx1">
                  <a:lumMod val="75000"/>
                </a:schemeClr>
              </a:solidFill>
            </a:endParaRPr>
          </a:p>
        </p:txBody>
      </p:sp>
      <p:graphicFrame>
        <p:nvGraphicFramePr>
          <p:cNvPr id="5" name="Table 4">
            <a:extLst>
              <a:ext uri="{FF2B5EF4-FFF2-40B4-BE49-F238E27FC236}">
                <a16:creationId xmlns:a16="http://schemas.microsoft.com/office/drawing/2014/main" id="{9186189F-D096-5B9A-577C-84200C124D88}"/>
              </a:ext>
            </a:extLst>
          </p:cNvPr>
          <p:cNvGraphicFramePr>
            <a:graphicFrameLocks noGrp="1"/>
          </p:cNvGraphicFramePr>
          <p:nvPr>
            <p:extLst>
              <p:ext uri="{D42A27DB-BD31-4B8C-83A1-F6EECF244321}">
                <p14:modId xmlns:p14="http://schemas.microsoft.com/office/powerpoint/2010/main" val="829643751"/>
              </p:ext>
            </p:extLst>
          </p:nvPr>
        </p:nvGraphicFramePr>
        <p:xfrm>
          <a:off x="1348523" y="1839250"/>
          <a:ext cx="10307752" cy="4762320"/>
        </p:xfrm>
        <a:graphic>
          <a:graphicData uri="http://schemas.openxmlformats.org/drawingml/2006/table">
            <a:tbl>
              <a:tblPr firstRow="1" firstCol="1" bandRow="1">
                <a:tableStyleId>{5940675A-B579-460E-94D1-54222C63F5DA}</a:tableStyleId>
              </a:tblPr>
              <a:tblGrid>
                <a:gridCol w="10307752">
                  <a:extLst>
                    <a:ext uri="{9D8B030D-6E8A-4147-A177-3AD203B41FA5}">
                      <a16:colId xmlns:a16="http://schemas.microsoft.com/office/drawing/2014/main" val="2767563276"/>
                    </a:ext>
                  </a:extLst>
                </a:gridCol>
              </a:tblGrid>
              <a:tr h="0">
                <a:tc>
                  <a:txBody>
                    <a:bodyPr/>
                    <a:lstStyle/>
                    <a:p>
                      <a:pPr marL="87313" lvl="0" indent="15875" algn="l" fontAlgn="base">
                        <a:spcAft>
                          <a:spcPts val="0"/>
                        </a:spcAft>
                        <a:tabLst>
                          <a:tab pos="457200" algn="l"/>
                        </a:tabLst>
                      </a:pPr>
                      <a:r>
                        <a:rPr lang="en-US" sz="1400" b="0" dirty="0">
                          <a:solidFill>
                            <a:srgbClr val="000000"/>
                          </a:solidFill>
                          <a:effectLst/>
                        </a:rPr>
                        <a:t>1. To request Members to: </a:t>
                      </a:r>
                    </a:p>
                  </a:txBody>
                  <a:tcPr marL="72000" marR="144000" marT="72000" marB="72000" anchor="ctr">
                    <a:solidFill>
                      <a:srgbClr val="00AAD6"/>
                    </a:solidFill>
                  </a:tcPr>
                </a:tc>
                <a:extLst>
                  <a:ext uri="{0D108BD9-81ED-4DB2-BD59-A6C34878D82A}">
                    <a16:rowId xmlns:a16="http://schemas.microsoft.com/office/drawing/2014/main" val="1721231079"/>
                  </a:ext>
                </a:extLst>
              </a:tr>
              <a:tr h="0">
                <a:tc>
                  <a:txBody>
                    <a:bodyPr/>
                    <a:lstStyle/>
                    <a:p>
                      <a:pPr marL="174625" lvl="0" indent="15875" algn="l" fontAlgn="base">
                        <a:spcAft>
                          <a:spcPts val="0"/>
                        </a:spcAft>
                        <a:tabLst>
                          <a:tab pos="457200" algn="l"/>
                        </a:tabLst>
                      </a:pPr>
                      <a:r>
                        <a:rPr lang="en-US" sz="1200" dirty="0">
                          <a:effectLst/>
                        </a:rPr>
                        <a:t>(a)   Note the recommendations made in </a:t>
                      </a:r>
                      <a:r>
                        <a:rPr lang="en-US" sz="1200" u="none" strike="noStrike" dirty="0">
                          <a:effectLst/>
                          <a:hlinkClick r:id="rId2"/>
                        </a:rPr>
                        <a:t>Education and Training in a Period of Rapid Change: Highlights of the Fourteenth WMO Symposium on Education and Training</a:t>
                      </a:r>
                      <a:r>
                        <a:rPr lang="en-US" sz="1200" dirty="0">
                          <a:effectLst/>
                        </a:rPr>
                        <a:t> (WMO-No. 1291); </a:t>
                      </a: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1384637055"/>
                  </a:ext>
                </a:extLst>
              </a:tr>
              <a:tr h="0">
                <a:tc>
                  <a:txBody>
                    <a:bodyPr/>
                    <a:lstStyle/>
                    <a:p>
                      <a:pPr marL="174625" lvl="0" indent="15875" algn="l" fontAlgn="base">
                        <a:spcAft>
                          <a:spcPts val="0"/>
                        </a:spcAft>
                        <a:tabLst>
                          <a:tab pos="457200" algn="l"/>
                        </a:tabLst>
                      </a:pPr>
                      <a:r>
                        <a:rPr lang="en-US" sz="1200" dirty="0">
                          <a:effectLst/>
                        </a:rPr>
                        <a:t>(b)   Assist broadening the reach of the recommendations to stakeholders that can support the WMO education and training community to address the changing and increasing education and training requirements; </a:t>
                      </a: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2418138825"/>
                  </a:ext>
                </a:extLst>
              </a:tr>
              <a:tr h="0">
                <a:tc>
                  <a:txBody>
                    <a:bodyPr/>
                    <a:lstStyle/>
                    <a:p>
                      <a:pPr marL="174625" lvl="0" indent="15875" algn="l" fontAlgn="base">
                        <a:spcAft>
                          <a:spcPts val="0"/>
                        </a:spcAft>
                        <a:tabLst>
                          <a:tab pos="457200" algn="l"/>
                        </a:tabLst>
                      </a:pPr>
                      <a:r>
                        <a:rPr lang="en-US" sz="1200" dirty="0">
                          <a:effectLst/>
                        </a:rPr>
                        <a:t>(c)   Support the implementation of the Consortium of WMO Education and Training Collaborating Partners (CONECT), encouraging the engagement of experienced Members from education and training stakeholders worldwide; </a:t>
                      </a: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3369347806"/>
                  </a:ext>
                </a:extLst>
              </a:tr>
              <a:tr h="0">
                <a:tc>
                  <a:txBody>
                    <a:bodyPr/>
                    <a:lstStyle/>
                    <a:p>
                      <a:pPr marL="174625" lvl="0" indent="15875" algn="l" fontAlgn="base">
                        <a:spcAft>
                          <a:spcPts val="0"/>
                        </a:spcAft>
                        <a:tabLst>
                          <a:tab pos="457200" algn="l"/>
                        </a:tabLst>
                      </a:pPr>
                      <a:r>
                        <a:rPr lang="en-US" sz="1200" dirty="0">
                          <a:effectLst/>
                        </a:rPr>
                        <a:t>(d)   Adopt the updated Basic Instruction Package for Meteorologists and Meteorological Technicians described in the </a:t>
                      </a:r>
                      <a:r>
                        <a:rPr lang="en-US" sz="1200" u="none" strike="noStrike" dirty="0">
                          <a:effectLst/>
                          <a:hlinkClick r:id="rId3"/>
                        </a:rPr>
                        <a:t>Guide to the Implementation of Education and Training Standards in Meteorology and Hydrology, volume I – Meteorology</a:t>
                      </a:r>
                      <a:r>
                        <a:rPr lang="en-US" sz="1200" dirty="0">
                          <a:effectLst/>
                        </a:rPr>
                        <a:t> (WMO-No. 1083), as a recommended standard which is recommended by the CDP, Services Commission (SERCOM) and Infrastructure Commission (INFCOM), and to adapt to it as a matter of policy; </a:t>
                      </a: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328813219"/>
                  </a:ext>
                </a:extLst>
              </a:tr>
              <a:tr h="0">
                <a:tc>
                  <a:txBody>
                    <a:bodyPr/>
                    <a:lstStyle/>
                    <a:p>
                      <a:pPr marL="174625" indent="0" algn="l" fontAlgn="base">
                        <a:spcAft>
                          <a:spcPts val="0"/>
                        </a:spcAft>
                        <a:tabLst>
                          <a:tab pos="457200" algn="l"/>
                        </a:tabLst>
                      </a:pPr>
                      <a:r>
                        <a:rPr lang="en-US" sz="1200" dirty="0">
                          <a:effectLst/>
                        </a:rPr>
                        <a:t>(e)   Take advantage of Regional Projects looking for opportunities of engagement between research and operational communities; </a:t>
                      </a: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3930972654"/>
                  </a:ext>
                </a:extLst>
              </a:tr>
              <a:tr h="0">
                <a:tc>
                  <a:txBody>
                    <a:bodyPr/>
                    <a:lstStyle/>
                    <a:p>
                      <a:pPr marL="174625" lvl="0" indent="15875" algn="l" fontAlgn="base">
                        <a:spcAft>
                          <a:spcPts val="0"/>
                        </a:spcAft>
                        <a:tabLst>
                          <a:tab pos="457200" algn="l"/>
                        </a:tabLst>
                      </a:pPr>
                      <a:r>
                        <a:rPr lang="en-US" sz="1200" dirty="0">
                          <a:effectLst/>
                        </a:rPr>
                        <a:t>(f)   Facilitate and support the development of scientific networks, and the inclusion of multidisciplinary personnel; </a:t>
                      </a: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2433694097"/>
                  </a:ext>
                </a:extLst>
              </a:tr>
              <a:tr h="0">
                <a:tc>
                  <a:txBody>
                    <a:bodyPr/>
                    <a:lstStyle/>
                    <a:p>
                      <a:pPr marL="174625" lvl="0" indent="15875" algn="l" fontAlgn="base">
                        <a:spcAft>
                          <a:spcPts val="0"/>
                        </a:spcAft>
                        <a:tabLst>
                          <a:tab pos="457200" algn="l"/>
                        </a:tabLst>
                      </a:pPr>
                      <a:r>
                        <a:rPr lang="en-US" sz="1200" dirty="0">
                          <a:effectLst/>
                        </a:rPr>
                        <a:t>(g)   Enhance staff development of qualifications by providing opportunities for continuous learning, including through the use of supplementary guidance, and case studies; </a:t>
                      </a: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1517527355"/>
                  </a:ext>
                </a:extLst>
              </a:tr>
              <a:tr h="0">
                <a:tc>
                  <a:txBody>
                    <a:bodyPr/>
                    <a:lstStyle/>
                    <a:p>
                      <a:pPr marL="174625" lvl="0" indent="0" algn="l" fontAlgn="base">
                        <a:spcAft>
                          <a:spcPts val="0"/>
                        </a:spcAft>
                        <a:tabLst>
                          <a:tab pos="457200" algn="l"/>
                        </a:tabLst>
                      </a:pPr>
                      <a:r>
                        <a:rPr lang="en-US" sz="1200" dirty="0">
                          <a:effectLst/>
                        </a:rPr>
                        <a:t>(h)   Build up institutional capacity to establish mutually beneficial and effective collaboration with private sector and other stakeholders, including data/information sharing, service delivery, and advocacy for the essential public functions of meteorological services in issuing warnings, maintaining basic infrastructure and promoting the uptake of WMO standards and recommended practices by all; </a:t>
                      </a: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89045579"/>
                  </a:ext>
                </a:extLst>
              </a:tr>
              <a:tr h="0">
                <a:tc>
                  <a:txBody>
                    <a:bodyPr/>
                    <a:lstStyle/>
                    <a:p>
                      <a:pPr marL="174625" indent="0" algn="l" fontAlgn="base">
                        <a:spcAft>
                          <a:spcPts val="0"/>
                        </a:spcAft>
                        <a:tabLst>
                          <a:tab pos="457200" algn="l"/>
                        </a:tabLst>
                      </a:pPr>
                      <a:r>
                        <a:rPr lang="en-US" sz="1200" dirty="0">
                          <a:effectLst/>
                        </a:rPr>
                        <a:t>(</a:t>
                      </a:r>
                      <a:r>
                        <a:rPr lang="en-US" sz="1200" dirty="0" err="1">
                          <a:effectLst/>
                        </a:rPr>
                        <a:t>i</a:t>
                      </a:r>
                      <a:r>
                        <a:rPr lang="en-US" sz="1200" dirty="0">
                          <a:effectLst/>
                        </a:rPr>
                        <a:t>)   Implement the relevant competencies by using advocacy and advertising of the benefits of competency implementation and its complexity. </a:t>
                      </a: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2384243586"/>
                  </a:ext>
                </a:extLst>
              </a:tr>
            </a:tbl>
          </a:graphicData>
        </a:graphic>
      </p:graphicFrame>
      <p:graphicFrame>
        <p:nvGraphicFramePr>
          <p:cNvPr id="7" name="Table 6">
            <a:extLst>
              <a:ext uri="{FF2B5EF4-FFF2-40B4-BE49-F238E27FC236}">
                <a16:creationId xmlns:a16="http://schemas.microsoft.com/office/drawing/2014/main" id="{42730F14-9429-E1F0-4E2B-694547537E2A}"/>
              </a:ext>
            </a:extLst>
          </p:cNvPr>
          <p:cNvGraphicFramePr>
            <a:graphicFrameLocks noGrp="1"/>
          </p:cNvGraphicFramePr>
          <p:nvPr>
            <p:extLst>
              <p:ext uri="{D42A27DB-BD31-4B8C-83A1-F6EECF244321}">
                <p14:modId xmlns:p14="http://schemas.microsoft.com/office/powerpoint/2010/main" val="1335113573"/>
              </p:ext>
            </p:extLst>
          </p:nvPr>
        </p:nvGraphicFramePr>
        <p:xfrm>
          <a:off x="1348522" y="6982634"/>
          <a:ext cx="10307751" cy="1376880"/>
        </p:xfrm>
        <a:graphic>
          <a:graphicData uri="http://schemas.openxmlformats.org/drawingml/2006/table">
            <a:tbl>
              <a:tblPr firstRow="1" firstCol="1" bandRow="1">
                <a:tableStyleId>{5940675A-B579-460E-94D1-54222C63F5DA}</a:tableStyleId>
              </a:tblPr>
              <a:tblGrid>
                <a:gridCol w="10307751">
                  <a:extLst>
                    <a:ext uri="{9D8B030D-6E8A-4147-A177-3AD203B41FA5}">
                      <a16:colId xmlns:a16="http://schemas.microsoft.com/office/drawing/2014/main" val="1048515259"/>
                    </a:ext>
                  </a:extLst>
                </a:gridCol>
              </a:tblGrid>
              <a:tr h="0">
                <a:tc>
                  <a:txBody>
                    <a:bodyPr/>
                    <a:lstStyle/>
                    <a:p>
                      <a:pPr marL="87313" lvl="0" indent="15875" algn="l" fontAlgn="base">
                        <a:spcAft>
                          <a:spcPts val="0"/>
                        </a:spcAft>
                      </a:pPr>
                      <a:r>
                        <a:rPr lang="en-US" sz="1400" b="0" dirty="0">
                          <a:solidFill>
                            <a:srgbClr val="000000"/>
                          </a:solidFill>
                          <a:effectLst/>
                          <a:latin typeface="+mn-lt"/>
                        </a:rPr>
                        <a:t>2. To request Members and the Secretary-General to: </a:t>
                      </a:r>
                    </a:p>
                  </a:txBody>
                  <a:tcPr marL="72000" marR="144000" marT="72000" marB="72000" anchor="ctr">
                    <a:solidFill>
                      <a:srgbClr val="00AAD6"/>
                    </a:solidFill>
                  </a:tcPr>
                </a:tc>
                <a:extLst>
                  <a:ext uri="{0D108BD9-81ED-4DB2-BD59-A6C34878D82A}">
                    <a16:rowId xmlns:a16="http://schemas.microsoft.com/office/drawing/2014/main" val="3425115965"/>
                  </a:ext>
                </a:extLst>
              </a:tr>
              <a:tr h="0">
                <a:tc>
                  <a:txBody>
                    <a:bodyPr/>
                    <a:lstStyle/>
                    <a:p>
                      <a:pPr marL="174625" lvl="0" indent="15875" algn="l" fontAlgn="base">
                        <a:spcAft>
                          <a:spcPts val="0"/>
                        </a:spcAft>
                      </a:pPr>
                      <a:r>
                        <a:rPr lang="en-US" sz="1200" dirty="0">
                          <a:effectLst/>
                        </a:rPr>
                        <a:t>(a)   Encourage and support National Meteorological and Hydrological Services (NMHSs) to engage with national and international Universities across a range of relevant research areas; </a:t>
                      </a: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2834554678"/>
                  </a:ext>
                </a:extLst>
              </a:tr>
              <a:tr h="0">
                <a:tc>
                  <a:txBody>
                    <a:bodyPr/>
                    <a:lstStyle/>
                    <a:p>
                      <a:pPr marL="174625" indent="0" algn="l" fontAlgn="base">
                        <a:spcAft>
                          <a:spcPts val="0"/>
                        </a:spcAft>
                      </a:pPr>
                      <a:r>
                        <a:rPr lang="en-US" sz="1200" dirty="0">
                          <a:effectLst/>
                        </a:rPr>
                        <a:t>(b)   Support and encourage country level governments’ local policy for improving interaction with civil society (e.g. “last mile” and community level </a:t>
                      </a:r>
                      <a:r>
                        <a:rPr lang="en-US" sz="1200" dirty="0" err="1">
                          <a:effectLst/>
                        </a:rPr>
                        <a:t>behavioural</a:t>
                      </a:r>
                      <a:r>
                        <a:rPr lang="en-US" sz="1200" dirty="0">
                          <a:effectLst/>
                        </a:rPr>
                        <a:t> work to support the implementation of early warning systems) as well as to align social science actors with information from NMHSs. </a:t>
                      </a: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3287053720"/>
                  </a:ext>
                </a:extLst>
              </a:tr>
            </a:tbl>
          </a:graphicData>
        </a:graphic>
      </p:graphicFrame>
      <p:sp>
        <p:nvSpPr>
          <p:cNvPr id="8" name="TextBox 7">
            <a:extLst>
              <a:ext uri="{FF2B5EF4-FFF2-40B4-BE49-F238E27FC236}">
                <a16:creationId xmlns:a16="http://schemas.microsoft.com/office/drawing/2014/main" id="{EB204279-533B-210E-85E2-7DD2EB9915A8}"/>
              </a:ext>
            </a:extLst>
          </p:cNvPr>
          <p:cNvSpPr txBox="1"/>
          <p:nvPr/>
        </p:nvSpPr>
        <p:spPr>
          <a:xfrm>
            <a:off x="5093538" y="3600359"/>
            <a:ext cx="2743200" cy="223992"/>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7093" tIns="27093" rIns="27093" bIns="27093" numCol="1" spcCol="38100" rtlCol="0" fromWordArt="0" anchor="ctr" anchorCtr="0" forceAA="0" compatLnSpc="1">
            <a:prstTxWarp prst="textNoShape">
              <a:avLst/>
            </a:prstTxWarp>
            <a:spAutoFit/>
          </a:bodyPr>
          <a:lstStyle/>
          <a:p>
            <a:endParaRPr lang="en-US" sz="1100">
              <a:latin typeface="Verdana"/>
              <a:ea typeface="Verdana"/>
            </a:endParaRPr>
          </a:p>
        </p:txBody>
      </p:sp>
    </p:spTree>
    <p:extLst>
      <p:ext uri="{BB962C8B-B14F-4D97-AF65-F5344CB8AC3E}">
        <p14:creationId xmlns:p14="http://schemas.microsoft.com/office/powerpoint/2010/main" val="254396763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3">
            <a:extLst>
              <a:ext uri="{FF2B5EF4-FFF2-40B4-BE49-F238E27FC236}">
                <a16:creationId xmlns:a16="http://schemas.microsoft.com/office/drawing/2014/main" id="{A68D588C-C611-4096-B8B6-8CB4B892A2E8}"/>
              </a:ext>
            </a:extLst>
          </p:cNvPr>
          <p:cNvGraphicFramePr>
            <a:graphicFrameLocks noGrp="1"/>
          </p:cNvGraphicFramePr>
          <p:nvPr>
            <p:extLst>
              <p:ext uri="{D42A27DB-BD31-4B8C-83A1-F6EECF244321}">
                <p14:modId xmlns:p14="http://schemas.microsoft.com/office/powerpoint/2010/main" val="2136261551"/>
              </p:ext>
            </p:extLst>
          </p:nvPr>
        </p:nvGraphicFramePr>
        <p:xfrm>
          <a:off x="1349000" y="1805483"/>
          <a:ext cx="10306800" cy="5676720"/>
        </p:xfrm>
        <a:graphic>
          <a:graphicData uri="http://schemas.openxmlformats.org/drawingml/2006/table">
            <a:tbl>
              <a:tblPr firstRow="1" firstCol="1" bandRow="1">
                <a:tableStyleId>{5940675A-B579-460E-94D1-54222C63F5DA}</a:tableStyleId>
              </a:tblPr>
              <a:tblGrid>
                <a:gridCol w="10306800">
                  <a:extLst>
                    <a:ext uri="{9D8B030D-6E8A-4147-A177-3AD203B41FA5}">
                      <a16:colId xmlns:a16="http://schemas.microsoft.com/office/drawing/2014/main" val="2016580737"/>
                    </a:ext>
                  </a:extLst>
                </a:gridCol>
              </a:tblGrid>
              <a:tr h="51648">
                <a:tc>
                  <a:txBody>
                    <a:bodyPr/>
                    <a:lstStyle/>
                    <a:p>
                      <a:pPr marL="87313" lvl="0" indent="0" algn="l" fontAlgn="base">
                        <a:spcAft>
                          <a:spcPts val="0"/>
                        </a:spcAft>
                        <a:buFont typeface="+mj-lt"/>
                        <a:buNone/>
                        <a:tabLst>
                          <a:tab pos="457200" algn="l"/>
                        </a:tabLst>
                      </a:pPr>
                      <a:r>
                        <a:rPr lang="en-GB" sz="1400" dirty="0">
                          <a:solidFill>
                            <a:srgbClr val="000000"/>
                          </a:solidFill>
                          <a:effectLst/>
                        </a:rPr>
                        <a:t>3. To request the Secretary-General to: </a:t>
                      </a:r>
                      <a:endParaRPr lang="en-GB" sz="1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rgbClr val="00AAD6"/>
                    </a:solidFill>
                  </a:tcPr>
                </a:tc>
                <a:extLst>
                  <a:ext uri="{0D108BD9-81ED-4DB2-BD59-A6C34878D82A}">
                    <a16:rowId xmlns:a16="http://schemas.microsoft.com/office/drawing/2014/main" val="2136587287"/>
                  </a:ext>
                </a:extLst>
              </a:tr>
              <a:tr h="82483">
                <a:tc>
                  <a:txBody>
                    <a:bodyPr/>
                    <a:lstStyle/>
                    <a:p>
                      <a:pPr marL="174625" lvl="0" indent="0" algn="l" fontAlgn="base">
                        <a:spcAft>
                          <a:spcPts val="0"/>
                        </a:spcAft>
                        <a:buFont typeface="+mj-lt"/>
                        <a:buNone/>
                        <a:tabLst>
                          <a:tab pos="457200" algn="l"/>
                        </a:tabLst>
                      </a:pPr>
                      <a:r>
                        <a:rPr lang="en-GB" sz="1200" dirty="0">
                          <a:effectLst/>
                        </a:rPr>
                        <a:t>(a)   Encourage twinning, partnership, pooling, sharing, communities of practice, and regional co-operations, in order to achieve effective outcomes in capacity development and institutional cooperation; </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375145726"/>
                  </a:ext>
                </a:extLst>
              </a:tr>
              <a:tr h="162653">
                <a:tc>
                  <a:txBody>
                    <a:bodyPr/>
                    <a:lstStyle/>
                    <a:p>
                      <a:pPr marL="174625" lvl="0" indent="0" algn="l" fontAlgn="base">
                        <a:spcAft>
                          <a:spcPts val="0"/>
                        </a:spcAft>
                        <a:buFont typeface="+mj-lt"/>
                        <a:buNone/>
                        <a:tabLst>
                          <a:tab pos="457200" algn="l"/>
                        </a:tabLst>
                      </a:pPr>
                      <a:r>
                        <a:rPr lang="en-GB" sz="1200" dirty="0">
                          <a:effectLst/>
                        </a:rPr>
                        <a:t>(b)   Continue promoting and encouraging Regional Training Centres (RTCs) and Education and Training partners to organize demand-driven capacity development and education and training activities. The requirements for these activities can be determined on the basis of the inputs from the Members, regional association working groups, and surveys undertaken by the WMO Secretariat, as well as through development of technical and scientific innovations and service requirements; </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3881641935"/>
                  </a:ext>
                </a:extLst>
              </a:tr>
              <a:tr h="82483">
                <a:tc>
                  <a:txBody>
                    <a:bodyPr/>
                    <a:lstStyle/>
                    <a:p>
                      <a:pPr marL="174625" lvl="0" indent="0" algn="l" fontAlgn="base">
                        <a:spcAft>
                          <a:spcPts val="0"/>
                        </a:spcAft>
                        <a:buFont typeface="+mj-lt"/>
                        <a:buNone/>
                        <a:tabLst>
                          <a:tab pos="457200" algn="l"/>
                        </a:tabLst>
                      </a:pPr>
                      <a:r>
                        <a:rPr lang="en-GB" sz="1200" dirty="0">
                          <a:effectLst/>
                        </a:rPr>
                        <a:t>(c)   Identify the appropriate page within the WMO website where the “list of best practices from NMHSs meeting the global standards in the delivery of services” should be published; </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4054181827"/>
                  </a:ext>
                </a:extLst>
              </a:tr>
              <a:tr h="273657">
                <a:tc>
                  <a:txBody>
                    <a:bodyPr/>
                    <a:lstStyle/>
                    <a:p>
                      <a:pPr marL="174625" lvl="0" indent="0" algn="l" fontAlgn="base">
                        <a:spcAft>
                          <a:spcPts val="0"/>
                        </a:spcAft>
                        <a:buFont typeface="+mj-lt"/>
                        <a:buNone/>
                        <a:tabLst>
                          <a:tab pos="457200" algn="l"/>
                        </a:tabLst>
                      </a:pPr>
                      <a:r>
                        <a:rPr lang="en-GB" sz="1200" dirty="0">
                          <a:effectLst/>
                        </a:rPr>
                        <a:t>(d)   Note the feedback received, and recommendations of, the “Survey of Resource Mobilization, Partnerships and Development Assistance (RMPDA)” focused on best practise in terms of working with development partners/Government and resource mobilization. These findings include (further detail in report): Focus on enhancing visibility amongst Government and partners; Enhanced capacity development/skills development in resource mobilization and proposal development, including linking with development partner priorities and ensuring clear communication with stakeholders on proposed activities; support with skills development for strategic planning and linking with national priorities; sustainability planning. It is proposed that the findings from the report should be considered for the WMO Operating Plan and proposed activities; </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1424055215"/>
                  </a:ext>
                </a:extLst>
              </a:tr>
              <a:tr h="125651">
                <a:tc>
                  <a:txBody>
                    <a:bodyPr/>
                    <a:lstStyle/>
                    <a:p>
                      <a:pPr marL="174625" lvl="0" indent="0" algn="l" fontAlgn="base">
                        <a:spcAft>
                          <a:spcPts val="0"/>
                        </a:spcAft>
                        <a:buFont typeface="+mj-lt"/>
                        <a:buNone/>
                        <a:tabLst>
                          <a:tab pos="457200" algn="l"/>
                        </a:tabLst>
                      </a:pPr>
                      <a:r>
                        <a:rPr lang="en-GB" sz="1200" dirty="0">
                          <a:effectLst/>
                        </a:rPr>
                        <a:t>(e)   Encourage Memorandum of Understanding (</a:t>
                      </a:r>
                      <a:r>
                        <a:rPr lang="en-GB" sz="1200" dirty="0" err="1">
                          <a:effectLst/>
                        </a:rPr>
                        <a:t>MoUs</a:t>
                      </a:r>
                      <a:r>
                        <a:rPr lang="en-GB" sz="1200" dirty="0">
                          <a:effectLst/>
                        </a:rPr>
                        <a:t>) between WMO Education and Training (ETR) and Members (possessing one or more RTC components) to enhance resource mobilization and support to potential trainees of NMHSs from Least Developed Countries (LDCs) and Small Island Developing States (SIDSs); </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1061434370"/>
                  </a:ext>
                </a:extLst>
              </a:tr>
              <a:tr h="82483">
                <a:tc>
                  <a:txBody>
                    <a:bodyPr/>
                    <a:lstStyle/>
                    <a:p>
                      <a:pPr marL="174625" lvl="0" indent="0" algn="l" fontAlgn="base">
                        <a:spcAft>
                          <a:spcPts val="0"/>
                        </a:spcAft>
                        <a:buFont typeface="+mj-lt"/>
                        <a:buNone/>
                        <a:tabLst>
                          <a:tab pos="457200" algn="l"/>
                        </a:tabLst>
                      </a:pPr>
                      <a:r>
                        <a:rPr lang="en-GB" sz="1200" dirty="0">
                          <a:effectLst/>
                        </a:rPr>
                        <a:t>(f)   Assist promoting and encouraging interdisciplinary research at national and regional levels, with good practice guidance and capacity development support; </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849564647"/>
                  </a:ext>
                </a:extLst>
              </a:tr>
              <a:tr h="51648">
                <a:tc>
                  <a:txBody>
                    <a:bodyPr/>
                    <a:lstStyle/>
                    <a:p>
                      <a:pPr marL="174625" lvl="0" indent="0" algn="l" fontAlgn="base">
                        <a:spcAft>
                          <a:spcPts val="0"/>
                        </a:spcAft>
                        <a:buFont typeface="+mj-lt"/>
                        <a:buNone/>
                        <a:tabLst>
                          <a:tab pos="457200" algn="l"/>
                        </a:tabLst>
                      </a:pPr>
                      <a:r>
                        <a:rPr lang="en-GB" sz="1200" dirty="0">
                          <a:effectLst/>
                        </a:rPr>
                        <a:t>(g)   Emphasize the need for governments at the policy level to take into account any social benefit of any measures that they take; </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3026764735"/>
                  </a:ext>
                </a:extLst>
              </a:tr>
              <a:tr h="51648">
                <a:tc>
                  <a:txBody>
                    <a:bodyPr/>
                    <a:lstStyle/>
                    <a:p>
                      <a:pPr marL="174625" lvl="0" indent="0" algn="l" fontAlgn="base">
                        <a:spcAft>
                          <a:spcPts val="0"/>
                        </a:spcAft>
                        <a:buFont typeface="+mj-lt"/>
                        <a:buNone/>
                        <a:tabLst>
                          <a:tab pos="457200" algn="l"/>
                        </a:tabLst>
                      </a:pPr>
                      <a:r>
                        <a:rPr lang="en-GB" sz="1200" dirty="0">
                          <a:effectLst/>
                        </a:rPr>
                        <a:t>(h)   Play a key role in brokering and matching research needs and funding calls with appropriate sources of regional expertise; </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3328473054"/>
                  </a:ext>
                </a:extLst>
              </a:tr>
              <a:tr h="51648">
                <a:tc>
                  <a:txBody>
                    <a:bodyPr/>
                    <a:lstStyle/>
                    <a:p>
                      <a:pPr marL="174625" lvl="0" indent="0" algn="l" fontAlgn="base">
                        <a:spcAft>
                          <a:spcPts val="0"/>
                        </a:spcAft>
                        <a:buFont typeface="+mj-lt"/>
                        <a:buNone/>
                        <a:tabLst>
                          <a:tab pos="457200" algn="l"/>
                        </a:tabLst>
                      </a:pPr>
                      <a:r>
                        <a:rPr lang="en-GB" sz="1200" dirty="0">
                          <a:effectLst/>
                        </a:rPr>
                        <a:t>(</a:t>
                      </a:r>
                      <a:r>
                        <a:rPr lang="en-GB" sz="1200" dirty="0" err="1">
                          <a:effectLst/>
                        </a:rPr>
                        <a:t>i</a:t>
                      </a:r>
                      <a:r>
                        <a:rPr lang="en-GB" sz="1200" dirty="0">
                          <a:effectLst/>
                        </a:rPr>
                        <a:t>)   Assist RTCs monitoring of training activities by sharing good practices. </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2823429113"/>
                  </a:ext>
                </a:extLst>
              </a:tr>
            </a:tbl>
          </a:graphicData>
        </a:graphic>
      </p:graphicFrame>
      <p:graphicFrame>
        <p:nvGraphicFramePr>
          <p:cNvPr id="15" name="Table 14">
            <a:extLst>
              <a:ext uri="{FF2B5EF4-FFF2-40B4-BE49-F238E27FC236}">
                <a16:creationId xmlns:a16="http://schemas.microsoft.com/office/drawing/2014/main" id="{101E1B60-6879-4B11-A970-ECCC2A36B95D}"/>
              </a:ext>
            </a:extLst>
          </p:cNvPr>
          <p:cNvGraphicFramePr>
            <a:graphicFrameLocks noGrp="1"/>
          </p:cNvGraphicFramePr>
          <p:nvPr>
            <p:extLst>
              <p:ext uri="{D42A27DB-BD31-4B8C-83A1-F6EECF244321}">
                <p14:modId xmlns:p14="http://schemas.microsoft.com/office/powerpoint/2010/main" val="675417348"/>
              </p:ext>
            </p:extLst>
          </p:nvPr>
        </p:nvGraphicFramePr>
        <p:xfrm>
          <a:off x="1349000" y="7793224"/>
          <a:ext cx="10306800" cy="1050000"/>
        </p:xfrm>
        <a:graphic>
          <a:graphicData uri="http://schemas.openxmlformats.org/drawingml/2006/table">
            <a:tbl>
              <a:tblPr firstRow="1" firstCol="1" bandRow="1">
                <a:tableStyleId>{5940675A-B579-460E-94D1-54222C63F5DA}</a:tableStyleId>
              </a:tblPr>
              <a:tblGrid>
                <a:gridCol w="10306800">
                  <a:extLst>
                    <a:ext uri="{9D8B030D-6E8A-4147-A177-3AD203B41FA5}">
                      <a16:colId xmlns:a16="http://schemas.microsoft.com/office/drawing/2014/main" val="3355614320"/>
                    </a:ext>
                  </a:extLst>
                </a:gridCol>
              </a:tblGrid>
              <a:tr h="0">
                <a:tc>
                  <a:txBody>
                    <a:bodyPr/>
                    <a:lstStyle/>
                    <a:p>
                      <a:pPr marL="87313" lvl="0" indent="0" algn="l" fontAlgn="base">
                        <a:spcAft>
                          <a:spcPts val="0"/>
                        </a:spcAft>
                        <a:buFont typeface="+mj-lt"/>
                        <a:buNone/>
                        <a:tabLst>
                          <a:tab pos="457200" algn="l"/>
                        </a:tabLst>
                      </a:pPr>
                      <a:r>
                        <a:rPr lang="en-GB" sz="1400" dirty="0">
                          <a:solidFill>
                            <a:srgbClr val="000000"/>
                          </a:solidFill>
                          <a:effectLst/>
                        </a:rPr>
                        <a:t>4. To request Technical Commissions and the Secretary-General to: </a:t>
                      </a:r>
                      <a:endParaRPr lang="en-GB" sz="1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rgbClr val="00AAD6"/>
                    </a:solidFill>
                  </a:tcPr>
                </a:tc>
                <a:extLst>
                  <a:ext uri="{0D108BD9-81ED-4DB2-BD59-A6C34878D82A}">
                    <a16:rowId xmlns:a16="http://schemas.microsoft.com/office/drawing/2014/main" val="4024739459"/>
                  </a:ext>
                </a:extLst>
              </a:tr>
              <a:tr h="0">
                <a:tc>
                  <a:txBody>
                    <a:bodyPr/>
                    <a:lstStyle/>
                    <a:p>
                      <a:pPr marL="174625" lvl="0" indent="0" algn="l" fontAlgn="base">
                        <a:spcAft>
                          <a:spcPts val="0"/>
                        </a:spcAft>
                        <a:buFont typeface="+mj-lt"/>
                        <a:buNone/>
                        <a:tabLst>
                          <a:tab pos="457200" algn="l"/>
                        </a:tabLst>
                      </a:pPr>
                      <a:r>
                        <a:rPr lang="en-GB" sz="1200" dirty="0">
                          <a:effectLst/>
                        </a:rPr>
                        <a:t>(a)   Note the recommendations from the meeting “Strengthening collaboration among NMHSs and WMO Centres for effective support to Members through extrabudgetary projects” (10–12 March 2021). The feedback from Members regarding considerations around implementation of projects is highlighted as particularly important. </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2390398502"/>
                  </a:ext>
                </a:extLst>
              </a:tr>
            </a:tbl>
          </a:graphicData>
        </a:graphic>
      </p:graphicFrame>
      <p:sp>
        <p:nvSpPr>
          <p:cNvPr id="16" name="Milestones of the Review Process">
            <a:extLst>
              <a:ext uri="{FF2B5EF4-FFF2-40B4-BE49-F238E27FC236}">
                <a16:creationId xmlns:a16="http://schemas.microsoft.com/office/drawing/2014/main" id="{5E955134-385E-4BC1-B644-5890E7D63563}"/>
              </a:ext>
            </a:extLst>
          </p:cNvPr>
          <p:cNvSpPr txBox="1">
            <a:spLocks/>
          </p:cNvSpPr>
          <p:nvPr/>
        </p:nvSpPr>
        <p:spPr>
          <a:xfrm>
            <a:off x="2173314" y="736668"/>
            <a:ext cx="8583647" cy="757794"/>
          </a:xfrm>
          <a:prstGeom prst="rect">
            <a:avLst/>
          </a:prstGeom>
        </p:spPr>
        <p:txBody>
          <a:bodyPr lIns="91440" tIns="45720" rIns="91440" bIns="45720" anchor="t">
            <a:noAutofit/>
          </a:bodyPr>
          <a:lstStyle>
            <a:lvl1pPr marL="0" marR="0" indent="0" algn="l" defTabSz="576072" rtl="0" latinLnBrk="0">
              <a:lnSpc>
                <a:spcPct val="80000"/>
              </a:lnSpc>
              <a:spcBef>
                <a:spcPts val="0"/>
              </a:spcBef>
              <a:spcAft>
                <a:spcPts val="0"/>
              </a:spcAft>
              <a:buClrTx/>
              <a:buSzTx/>
              <a:buFontTx/>
              <a:buNone/>
              <a:tabLst/>
              <a:defRPr sz="3275" b="1" i="0" u="none" strike="noStrike" cap="none" spc="-164" baseline="0">
                <a:solidFill>
                  <a:srgbClr val="5E5E5E"/>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9pPr>
          </a:lstStyle>
          <a:p>
            <a:pPr algn="ctr" hangingPunct="1">
              <a:lnSpc>
                <a:spcPct val="150000"/>
              </a:lnSpc>
            </a:pPr>
            <a:r>
              <a:rPr lang="en-US" sz="2800" b="0" dirty="0">
                <a:solidFill>
                  <a:schemeClr val="tx1">
                    <a:lumMod val="75000"/>
                  </a:schemeClr>
                </a:solidFill>
              </a:rPr>
              <a:t>Recommendations of Capacity Development Panel (CDP)</a:t>
            </a:r>
            <a:endParaRPr lang="en-GB" sz="2800" dirty="0">
              <a:solidFill>
                <a:schemeClr val="tx1">
                  <a:lumMod val="75000"/>
                </a:schemeClr>
              </a:solidFill>
            </a:endParaRPr>
          </a:p>
        </p:txBody>
      </p:sp>
    </p:spTree>
    <p:extLst>
      <p:ext uri="{BB962C8B-B14F-4D97-AF65-F5344CB8AC3E}">
        <p14:creationId xmlns:p14="http://schemas.microsoft.com/office/powerpoint/2010/main" val="55200484"/>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42D2D56-589A-4110-9C3B-E79E59D1CDAC}"/>
              </a:ext>
            </a:extLst>
          </p:cNvPr>
          <p:cNvGraphicFramePr>
            <a:graphicFrameLocks noGrp="1"/>
          </p:cNvGraphicFramePr>
          <p:nvPr>
            <p:extLst>
              <p:ext uri="{D42A27DB-BD31-4B8C-83A1-F6EECF244321}">
                <p14:modId xmlns:p14="http://schemas.microsoft.com/office/powerpoint/2010/main" val="20809501"/>
              </p:ext>
            </p:extLst>
          </p:nvPr>
        </p:nvGraphicFramePr>
        <p:xfrm>
          <a:off x="1211557" y="2485301"/>
          <a:ext cx="10306800" cy="867120"/>
        </p:xfrm>
        <a:graphic>
          <a:graphicData uri="http://schemas.openxmlformats.org/drawingml/2006/table">
            <a:tbl>
              <a:tblPr firstRow="1" firstCol="1" bandRow="1">
                <a:tableStyleId>{5940675A-B579-460E-94D1-54222C63F5DA}</a:tableStyleId>
              </a:tblPr>
              <a:tblGrid>
                <a:gridCol w="10306800">
                  <a:extLst>
                    <a:ext uri="{9D8B030D-6E8A-4147-A177-3AD203B41FA5}">
                      <a16:colId xmlns:a16="http://schemas.microsoft.com/office/drawing/2014/main" val="2522510314"/>
                    </a:ext>
                  </a:extLst>
                </a:gridCol>
              </a:tblGrid>
              <a:tr h="0">
                <a:tc>
                  <a:txBody>
                    <a:bodyPr/>
                    <a:lstStyle/>
                    <a:p>
                      <a:pPr marL="87313" lvl="0" indent="0" algn="l" fontAlgn="base">
                        <a:spcAft>
                          <a:spcPts val="0"/>
                        </a:spcAft>
                        <a:buFont typeface="+mj-lt"/>
                        <a:buNone/>
                        <a:tabLst>
                          <a:tab pos="457200" algn="l"/>
                        </a:tabLst>
                      </a:pPr>
                      <a:r>
                        <a:rPr lang="en-GB" sz="1400" dirty="0">
                          <a:solidFill>
                            <a:srgbClr val="000000"/>
                          </a:solidFill>
                          <a:effectLst/>
                        </a:rPr>
                        <a:t>5. To request Technical Commissions, Regional Offices and Regional Centres to: </a:t>
                      </a:r>
                      <a:endParaRPr lang="en-GB" sz="1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rgbClr val="00AAD6"/>
                    </a:solidFill>
                  </a:tcPr>
                </a:tc>
                <a:extLst>
                  <a:ext uri="{0D108BD9-81ED-4DB2-BD59-A6C34878D82A}">
                    <a16:rowId xmlns:a16="http://schemas.microsoft.com/office/drawing/2014/main" val="3459480424"/>
                  </a:ext>
                </a:extLst>
              </a:tr>
              <a:tr h="0">
                <a:tc>
                  <a:txBody>
                    <a:bodyPr/>
                    <a:lstStyle/>
                    <a:p>
                      <a:pPr marL="174625" lvl="0" indent="0" algn="l" fontAlgn="base">
                        <a:spcAft>
                          <a:spcPts val="0"/>
                        </a:spcAft>
                        <a:buFont typeface="+mj-lt"/>
                        <a:buNone/>
                        <a:tabLst>
                          <a:tab pos="457200" algn="l"/>
                        </a:tabLst>
                      </a:pPr>
                      <a:r>
                        <a:rPr lang="en-GB" sz="1200" dirty="0">
                          <a:effectLst/>
                        </a:rPr>
                        <a:t>(a)   Develop value chains at the regional level to identify what and how each of them can contribute to the research-to-operation continuum, including approaches to promotion of capacity development and service capabilities. </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1455375544"/>
                  </a:ext>
                </a:extLst>
              </a:tr>
            </a:tbl>
          </a:graphicData>
        </a:graphic>
      </p:graphicFrame>
      <p:graphicFrame>
        <p:nvGraphicFramePr>
          <p:cNvPr id="3" name="Table 2">
            <a:extLst>
              <a:ext uri="{FF2B5EF4-FFF2-40B4-BE49-F238E27FC236}">
                <a16:creationId xmlns:a16="http://schemas.microsoft.com/office/drawing/2014/main" id="{999A7CD7-1C41-4531-8407-AE733B77CFDC}"/>
              </a:ext>
            </a:extLst>
          </p:cNvPr>
          <p:cNvGraphicFramePr>
            <a:graphicFrameLocks noGrp="1"/>
          </p:cNvGraphicFramePr>
          <p:nvPr>
            <p:extLst>
              <p:ext uri="{D42A27DB-BD31-4B8C-83A1-F6EECF244321}">
                <p14:modId xmlns:p14="http://schemas.microsoft.com/office/powerpoint/2010/main" val="860952701"/>
              </p:ext>
            </p:extLst>
          </p:nvPr>
        </p:nvGraphicFramePr>
        <p:xfrm>
          <a:off x="1211557" y="3807344"/>
          <a:ext cx="10306800" cy="2174640"/>
        </p:xfrm>
        <a:graphic>
          <a:graphicData uri="http://schemas.openxmlformats.org/drawingml/2006/table">
            <a:tbl>
              <a:tblPr firstRow="1" firstCol="1" bandRow="1">
                <a:tableStyleId>{5940675A-B579-460E-94D1-54222C63F5DA}</a:tableStyleId>
              </a:tblPr>
              <a:tblGrid>
                <a:gridCol w="10306800">
                  <a:extLst>
                    <a:ext uri="{9D8B030D-6E8A-4147-A177-3AD203B41FA5}">
                      <a16:colId xmlns:a16="http://schemas.microsoft.com/office/drawing/2014/main" val="377342899"/>
                    </a:ext>
                  </a:extLst>
                </a:gridCol>
              </a:tblGrid>
              <a:tr h="141228">
                <a:tc>
                  <a:txBody>
                    <a:bodyPr/>
                    <a:lstStyle/>
                    <a:p>
                      <a:pPr marL="87313" lvl="0" indent="0" algn="l" fontAlgn="base">
                        <a:spcAft>
                          <a:spcPts val="0"/>
                        </a:spcAft>
                        <a:buFont typeface="+mj-lt"/>
                        <a:buNone/>
                        <a:tabLst>
                          <a:tab pos="457200" algn="l"/>
                        </a:tabLst>
                      </a:pPr>
                      <a:r>
                        <a:rPr lang="en-GB" sz="1400" dirty="0">
                          <a:solidFill>
                            <a:srgbClr val="000000"/>
                          </a:solidFill>
                          <a:effectLst/>
                        </a:rPr>
                        <a:t>6. To request WMO RTCs and Meteorological Training Institutions to: </a:t>
                      </a:r>
                      <a:endParaRPr lang="en-GB" sz="1400" dirty="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rgbClr val="00AAD6"/>
                    </a:solidFill>
                  </a:tcPr>
                </a:tc>
                <a:extLst>
                  <a:ext uri="{0D108BD9-81ED-4DB2-BD59-A6C34878D82A}">
                    <a16:rowId xmlns:a16="http://schemas.microsoft.com/office/drawing/2014/main" val="2806854450"/>
                  </a:ext>
                </a:extLst>
              </a:tr>
              <a:tr h="141228">
                <a:tc>
                  <a:txBody>
                    <a:bodyPr/>
                    <a:lstStyle/>
                    <a:p>
                      <a:pPr marL="174625" lvl="0" indent="0" algn="l" fontAlgn="base">
                        <a:spcAft>
                          <a:spcPts val="0"/>
                        </a:spcAft>
                        <a:buFont typeface="+mj-lt"/>
                        <a:buNone/>
                        <a:tabLst>
                          <a:tab pos="457200" algn="l"/>
                        </a:tabLst>
                      </a:pPr>
                      <a:r>
                        <a:rPr lang="en-GB" sz="1200" dirty="0">
                          <a:effectLst/>
                        </a:rPr>
                        <a:t>(a)   Monitor success and challenges of the implementation of capacity development activities and share this information; </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1549786139"/>
                  </a:ext>
                </a:extLst>
              </a:tr>
              <a:tr h="225544">
                <a:tc>
                  <a:txBody>
                    <a:bodyPr/>
                    <a:lstStyle/>
                    <a:p>
                      <a:pPr marL="174625" lvl="0" indent="0" algn="l" fontAlgn="base">
                        <a:spcAft>
                          <a:spcPts val="0"/>
                        </a:spcAft>
                        <a:buFont typeface="+mj-lt"/>
                        <a:buNone/>
                        <a:tabLst>
                          <a:tab pos="457200" algn="l"/>
                        </a:tabLst>
                      </a:pPr>
                      <a:r>
                        <a:rPr lang="en-GB" sz="1200" dirty="0">
                          <a:effectLst/>
                        </a:rPr>
                        <a:t>(b)   Increase the use of distance-learning and blended-learning techniques, using technologies available to them. RTCs and partners to provide increased outreach and training on how to use these techniques; </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2506408239"/>
                  </a:ext>
                </a:extLst>
              </a:tr>
              <a:tr h="225544">
                <a:tc>
                  <a:txBody>
                    <a:bodyPr/>
                    <a:lstStyle/>
                    <a:p>
                      <a:pPr marL="174625" lvl="0" indent="0" algn="l" fontAlgn="base">
                        <a:spcAft>
                          <a:spcPts val="0"/>
                        </a:spcAft>
                        <a:buFont typeface="+mj-lt"/>
                        <a:buNone/>
                        <a:tabLst>
                          <a:tab pos="457200" algn="l"/>
                        </a:tabLst>
                      </a:pPr>
                      <a:r>
                        <a:rPr lang="en-GB" sz="1200" dirty="0">
                          <a:effectLst/>
                        </a:rPr>
                        <a:t>(c)   Develop partnerships with academic institutions and professional and scientific associations, including exchanges of academic staff; </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3232567519"/>
                  </a:ext>
                </a:extLst>
              </a:tr>
              <a:tr h="141228">
                <a:tc>
                  <a:txBody>
                    <a:bodyPr/>
                    <a:lstStyle/>
                    <a:p>
                      <a:pPr marL="174625" lvl="0" indent="0" algn="l" fontAlgn="base">
                        <a:spcAft>
                          <a:spcPts val="0"/>
                        </a:spcAft>
                        <a:buFont typeface="+mj-lt"/>
                        <a:buNone/>
                        <a:tabLst>
                          <a:tab pos="457200" algn="l"/>
                        </a:tabLst>
                      </a:pPr>
                      <a:r>
                        <a:rPr lang="en-GB" sz="1200" dirty="0">
                          <a:effectLst/>
                        </a:rPr>
                        <a:t>(d)   Make relevant training resources available to WMO Secretariat as open access for others to use free of charge; </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4236595338"/>
                  </a:ext>
                </a:extLst>
              </a:tr>
              <a:tr h="141228">
                <a:tc>
                  <a:txBody>
                    <a:bodyPr/>
                    <a:lstStyle/>
                    <a:p>
                      <a:pPr marL="174625" lvl="0" indent="0" algn="l" fontAlgn="base">
                        <a:spcAft>
                          <a:spcPts val="0"/>
                        </a:spcAft>
                        <a:buFont typeface="+mj-lt"/>
                        <a:buNone/>
                        <a:tabLst>
                          <a:tab pos="457200" algn="l"/>
                        </a:tabLst>
                      </a:pPr>
                      <a:r>
                        <a:rPr lang="en-GB" sz="1200" dirty="0">
                          <a:effectLst/>
                        </a:rPr>
                        <a:t>(e)   List their education and training opportunities in the WMO Global Campus Calendar of Events. </a:t>
                      </a:r>
                      <a:endParaRPr lang="en-GB" sz="12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2000" marR="144000" marT="72000" marB="72000" anchor="ctr">
                    <a:solidFill>
                      <a:schemeClr val="accent1">
                        <a:lumMod val="20000"/>
                        <a:lumOff val="80000"/>
                      </a:schemeClr>
                    </a:solidFill>
                  </a:tcPr>
                </a:tc>
                <a:extLst>
                  <a:ext uri="{0D108BD9-81ED-4DB2-BD59-A6C34878D82A}">
                    <a16:rowId xmlns:a16="http://schemas.microsoft.com/office/drawing/2014/main" val="1787290568"/>
                  </a:ext>
                </a:extLst>
              </a:tr>
            </a:tbl>
          </a:graphicData>
        </a:graphic>
      </p:graphicFrame>
      <p:sp>
        <p:nvSpPr>
          <p:cNvPr id="4" name="Milestones of the Review Process">
            <a:extLst>
              <a:ext uri="{FF2B5EF4-FFF2-40B4-BE49-F238E27FC236}">
                <a16:creationId xmlns:a16="http://schemas.microsoft.com/office/drawing/2014/main" id="{CFD24A19-2B38-4291-938C-625C9C4566F7}"/>
              </a:ext>
            </a:extLst>
          </p:cNvPr>
          <p:cNvSpPr txBox="1">
            <a:spLocks/>
          </p:cNvSpPr>
          <p:nvPr/>
        </p:nvSpPr>
        <p:spPr>
          <a:xfrm>
            <a:off x="2173314" y="736668"/>
            <a:ext cx="8583647" cy="757794"/>
          </a:xfrm>
          <a:prstGeom prst="rect">
            <a:avLst/>
          </a:prstGeom>
        </p:spPr>
        <p:txBody>
          <a:bodyPr lIns="91440" tIns="45720" rIns="91440" bIns="45720" anchor="t">
            <a:noAutofit/>
          </a:bodyPr>
          <a:lstStyle>
            <a:lvl1pPr marL="0" marR="0" indent="0" algn="l" defTabSz="576072" rtl="0" latinLnBrk="0">
              <a:lnSpc>
                <a:spcPct val="80000"/>
              </a:lnSpc>
              <a:spcBef>
                <a:spcPts val="0"/>
              </a:spcBef>
              <a:spcAft>
                <a:spcPts val="0"/>
              </a:spcAft>
              <a:buClrTx/>
              <a:buSzTx/>
              <a:buFontTx/>
              <a:buNone/>
              <a:tabLst/>
              <a:defRPr sz="3275" b="1" i="0" u="none" strike="noStrike" cap="none" spc="-164" baseline="0">
                <a:solidFill>
                  <a:srgbClr val="5E5E5E"/>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9pPr>
          </a:lstStyle>
          <a:p>
            <a:pPr algn="ctr" hangingPunct="1">
              <a:lnSpc>
                <a:spcPct val="150000"/>
              </a:lnSpc>
            </a:pPr>
            <a:r>
              <a:rPr lang="en-US" sz="2800" b="0" dirty="0">
                <a:solidFill>
                  <a:schemeClr val="tx1">
                    <a:lumMod val="75000"/>
                  </a:schemeClr>
                </a:solidFill>
              </a:rPr>
              <a:t>Recommendations of Capacity Development Panel (CDP)</a:t>
            </a:r>
            <a:endParaRPr lang="en-GB" sz="2800" dirty="0">
              <a:solidFill>
                <a:schemeClr val="tx1">
                  <a:lumMod val="75000"/>
                </a:schemeClr>
              </a:solidFill>
            </a:endParaRPr>
          </a:p>
        </p:txBody>
      </p:sp>
    </p:spTree>
    <p:extLst>
      <p:ext uri="{BB962C8B-B14F-4D97-AF65-F5344CB8AC3E}">
        <p14:creationId xmlns:p14="http://schemas.microsoft.com/office/powerpoint/2010/main" val="51646026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ilestones of the Review Process">
            <a:extLst>
              <a:ext uri="{FF2B5EF4-FFF2-40B4-BE49-F238E27FC236}">
                <a16:creationId xmlns:a16="http://schemas.microsoft.com/office/drawing/2014/main" id="{4485124C-5E05-40AE-B3F4-21A71A7B58BF}"/>
              </a:ext>
            </a:extLst>
          </p:cNvPr>
          <p:cNvSpPr txBox="1">
            <a:spLocks/>
          </p:cNvSpPr>
          <p:nvPr/>
        </p:nvSpPr>
        <p:spPr>
          <a:xfrm>
            <a:off x="2791489" y="599966"/>
            <a:ext cx="7421819" cy="1327688"/>
          </a:xfrm>
          <a:prstGeom prst="rect">
            <a:avLst/>
          </a:prstGeom>
        </p:spPr>
        <p:txBody>
          <a:bodyPr>
            <a:noAutofit/>
          </a:bodyPr>
          <a:lstStyle>
            <a:lvl1pPr marL="0" marR="0" indent="0" algn="l" defTabSz="576072" rtl="0" latinLnBrk="0">
              <a:lnSpc>
                <a:spcPct val="80000"/>
              </a:lnSpc>
              <a:spcBef>
                <a:spcPts val="0"/>
              </a:spcBef>
              <a:spcAft>
                <a:spcPts val="0"/>
              </a:spcAft>
              <a:buClrTx/>
              <a:buSzTx/>
              <a:buFontTx/>
              <a:buNone/>
              <a:tabLst/>
              <a:defRPr sz="3275" b="1" i="0" u="none" strike="noStrike" cap="none" spc="-164" baseline="0">
                <a:solidFill>
                  <a:srgbClr val="5E5E5E"/>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8200" b="1" i="0" u="none" strike="noStrike" cap="none" spc="-164" baseline="0">
                <a:solidFill>
                  <a:srgbClr val="000000"/>
                </a:solidFill>
                <a:uFillTx/>
                <a:latin typeface="+mn-lt"/>
                <a:ea typeface="+mn-ea"/>
                <a:cs typeface="+mn-cs"/>
                <a:sym typeface="Helvetica Neue"/>
              </a:defRPr>
            </a:lvl9pPr>
          </a:lstStyle>
          <a:p>
            <a:pPr algn="ctr" hangingPunct="1"/>
            <a:r>
              <a:rPr lang="en-US" sz="3600" dirty="0"/>
              <a:t>Introduction</a:t>
            </a:r>
          </a:p>
          <a:p>
            <a:pPr algn="ctr" hangingPunct="1">
              <a:lnSpc>
                <a:spcPct val="150000"/>
              </a:lnSpc>
            </a:pPr>
            <a:r>
              <a:rPr lang="en-GB" sz="2800" b="0" dirty="0">
                <a:solidFill>
                  <a:schemeClr val="tx1">
                    <a:lumMod val="75000"/>
                  </a:schemeClr>
                </a:solidFill>
              </a:rPr>
              <a:t>Draft Recommendation 3.4(1)/1 (EC-76)</a:t>
            </a:r>
          </a:p>
          <a:p>
            <a:pPr algn="ctr" hangingPunct="1">
              <a:lnSpc>
                <a:spcPct val="150000"/>
              </a:lnSpc>
            </a:pPr>
            <a:r>
              <a:rPr lang="en-US" sz="2800" b="0" dirty="0">
                <a:solidFill>
                  <a:schemeClr val="tx1">
                    <a:lumMod val="75000"/>
                  </a:schemeClr>
                </a:solidFill>
              </a:rPr>
              <a:t>WMO Capacity Development Strategy (WCDS)</a:t>
            </a:r>
          </a:p>
        </p:txBody>
      </p:sp>
      <p:sp>
        <p:nvSpPr>
          <p:cNvPr id="3" name="Rectangle 2">
            <a:extLst>
              <a:ext uri="{FF2B5EF4-FFF2-40B4-BE49-F238E27FC236}">
                <a16:creationId xmlns:a16="http://schemas.microsoft.com/office/drawing/2014/main" id="{7AD19089-612D-41D2-90F3-CEBEB009F021}"/>
              </a:ext>
            </a:extLst>
          </p:cNvPr>
          <p:cNvSpPr/>
          <p:nvPr/>
        </p:nvSpPr>
        <p:spPr>
          <a:xfrm>
            <a:off x="946115" y="2669716"/>
            <a:ext cx="11323320" cy="4651979"/>
          </a:xfrm>
          <a:prstGeom prst="rect">
            <a:avLst/>
          </a:prstGeom>
        </p:spPr>
        <p:txBody>
          <a:bodyPr wrap="square">
            <a:spAutoFit/>
          </a:bodyPr>
          <a:lstStyle/>
          <a:p>
            <a:pPr marL="285750" indent="-285750" algn="l" fontAlgn="base">
              <a:lnSpc>
                <a:spcPct val="150000"/>
              </a:lnSpc>
              <a:buClr>
                <a:schemeClr val="accent1">
                  <a:lumMod val="75000"/>
                </a:schemeClr>
              </a:buClr>
              <a:buFont typeface="Wingdings" panose="05000000000000000000" pitchFamily="2" charset="2"/>
              <a:buChar char="ü"/>
            </a:pPr>
            <a:r>
              <a:rPr lang="en-US" sz="2000" dirty="0">
                <a:solidFill>
                  <a:schemeClr val="bg2">
                    <a:lumMod val="10000"/>
                  </a:schemeClr>
                </a:solidFill>
              </a:rPr>
              <a:t>The update of the WMO CDS is a decadal exercise which provides an opportunity to analyze the changing CD landscape, assess existing and future practices, and learn from others working in the same domain.</a:t>
            </a:r>
          </a:p>
          <a:p>
            <a:pPr algn="l" fontAlgn="base">
              <a:lnSpc>
                <a:spcPct val="150000"/>
              </a:lnSpc>
              <a:buClr>
                <a:schemeClr val="accent1">
                  <a:lumMod val="75000"/>
                </a:schemeClr>
              </a:buClr>
            </a:pPr>
            <a:r>
              <a:rPr lang="en-US" sz="2000" dirty="0">
                <a:solidFill>
                  <a:schemeClr val="bg2">
                    <a:lumMod val="10000"/>
                  </a:schemeClr>
                </a:solidFill>
              </a:rPr>
              <a:t> </a:t>
            </a:r>
          </a:p>
          <a:p>
            <a:pPr marL="342900" indent="-342900" algn="l" fontAlgn="base">
              <a:lnSpc>
                <a:spcPct val="150000"/>
              </a:lnSpc>
              <a:buClr>
                <a:schemeClr val="accent1">
                  <a:lumMod val="75000"/>
                </a:schemeClr>
              </a:buClr>
              <a:buFont typeface="Wingdings" panose="05000000000000000000" pitchFamily="2" charset="2"/>
              <a:buChar char="ü"/>
            </a:pPr>
            <a:r>
              <a:rPr lang="en-US" sz="2000" dirty="0">
                <a:solidFill>
                  <a:schemeClr val="bg2">
                    <a:lumMod val="10000"/>
                  </a:schemeClr>
                </a:solidFill>
              </a:rPr>
              <a:t>WCDS-2023 will contribute to the success of the WMO reform process through introducing more focus, innovation, accountability and coherence of the CD actions across all relevant stakeholders. </a:t>
            </a:r>
          </a:p>
          <a:p>
            <a:pPr algn="l" fontAlgn="base">
              <a:lnSpc>
                <a:spcPct val="150000"/>
              </a:lnSpc>
              <a:buClr>
                <a:schemeClr val="accent1">
                  <a:lumMod val="75000"/>
                </a:schemeClr>
              </a:buClr>
            </a:pPr>
            <a:r>
              <a:rPr lang="en-US" sz="2000" dirty="0">
                <a:solidFill>
                  <a:schemeClr val="bg2">
                    <a:lumMod val="10000"/>
                  </a:schemeClr>
                </a:solidFill>
              </a:rPr>
              <a:t> </a:t>
            </a:r>
          </a:p>
          <a:p>
            <a:pPr fontAlgn="base">
              <a:lnSpc>
                <a:spcPct val="150000"/>
              </a:lnSpc>
              <a:buClr>
                <a:schemeClr val="accent1">
                  <a:lumMod val="75000"/>
                </a:schemeClr>
              </a:buClr>
            </a:pPr>
            <a:r>
              <a:rPr lang="en-US" sz="2000" b="1" dirty="0">
                <a:solidFill>
                  <a:schemeClr val="bg2">
                    <a:lumMod val="10000"/>
                  </a:schemeClr>
                </a:solidFill>
              </a:rPr>
              <a:t>      The new version of the WMO Capacity Development Strategy is provided in full in the </a:t>
            </a:r>
            <a:r>
              <a:rPr lang="en-US" sz="2000" b="1" dirty="0">
                <a:solidFill>
                  <a:schemeClr val="bg2">
                    <a:lumMod val="10000"/>
                  </a:schemeClr>
                </a:solidFill>
                <a:hlinkClick r:id="rId2"/>
              </a:rPr>
              <a:t>EC-76/INF.3.4(1)</a:t>
            </a:r>
            <a:endParaRPr lang="en-US" sz="2000" b="1" dirty="0">
              <a:solidFill>
                <a:schemeClr val="bg2">
                  <a:lumMod val="10000"/>
                </a:schemeClr>
              </a:solidFill>
            </a:endParaRPr>
          </a:p>
        </p:txBody>
      </p:sp>
      <p:sp>
        <p:nvSpPr>
          <p:cNvPr id="5" name="Rectangle: Rounded Corners 4">
            <a:extLst>
              <a:ext uri="{FF2B5EF4-FFF2-40B4-BE49-F238E27FC236}">
                <a16:creationId xmlns:a16="http://schemas.microsoft.com/office/drawing/2014/main" id="{7C36DB06-722C-4F5F-9039-C844DCD29CD7}"/>
              </a:ext>
            </a:extLst>
          </p:cNvPr>
          <p:cNvSpPr/>
          <p:nvPr/>
        </p:nvSpPr>
        <p:spPr>
          <a:xfrm>
            <a:off x="593124" y="2431905"/>
            <a:ext cx="11837773" cy="5128053"/>
          </a:xfrm>
          <a:prstGeom prst="roundRect">
            <a:avLst/>
          </a:prstGeom>
          <a:noFill/>
          <a:ln/>
        </p:spPr>
        <p:style>
          <a:lnRef idx="2">
            <a:schemeClr val="accent1"/>
          </a:lnRef>
          <a:fillRef idx="1">
            <a:schemeClr val="lt1"/>
          </a:fillRef>
          <a:effectRef idx="0">
            <a:schemeClr val="accent1"/>
          </a:effectRef>
          <a:fontRef idx="minor">
            <a:schemeClr val="dk1"/>
          </a:fontRef>
        </p:style>
        <p:txBody>
          <a:bodyPr rot="0" spcFirstLastPara="1" vertOverflow="overflow" horzOverflow="overflow" vert="horz" wrap="square" lIns="27093" tIns="27093" rIns="27093" bIns="27093"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GB"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4" name="TextBox 3">
            <a:extLst>
              <a:ext uri="{FF2B5EF4-FFF2-40B4-BE49-F238E27FC236}">
                <a16:creationId xmlns:a16="http://schemas.microsoft.com/office/drawing/2014/main" id="{2261A06B-8813-4E48-A0AD-6BB8ADDDC0E0}"/>
              </a:ext>
            </a:extLst>
          </p:cNvPr>
          <p:cNvSpPr txBox="1"/>
          <p:nvPr/>
        </p:nvSpPr>
        <p:spPr>
          <a:xfrm>
            <a:off x="1065426" y="7709706"/>
            <a:ext cx="10873947" cy="1347377"/>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7093" tIns="27093" rIns="27093" bIns="27093" numCol="1" spcCol="38100" rtlCol="0" anchor="ctr">
            <a:spAutoFit/>
          </a:bodyPr>
          <a:lstStyle/>
          <a:p>
            <a:r>
              <a:rPr lang="en-US" sz="2800" dirty="0">
                <a:solidFill>
                  <a:srgbClr val="0187AC"/>
                </a:solidFill>
              </a:rPr>
              <a:t>Major goal: Improve the relevance, impact and sustainability of WMO capacity development activities</a:t>
            </a:r>
          </a:p>
          <a:p>
            <a:pPr marL="0" marR="0" indent="0" algn="ctr" defTabSz="1733930" rtl="0" fontAlgn="auto" latinLnBrk="0" hangingPunct="0">
              <a:lnSpc>
                <a:spcPct val="100000"/>
              </a:lnSpc>
              <a:spcBef>
                <a:spcPts val="0"/>
              </a:spcBef>
              <a:spcAft>
                <a:spcPts val="0"/>
              </a:spcAft>
              <a:buClrTx/>
              <a:buSzTx/>
              <a:buFontTx/>
              <a:buNone/>
              <a:tabLst/>
            </a:pPr>
            <a:endParaRPr kumimoji="0" lang="en-GB" sz="2800" b="0" i="0" u="none" strike="noStrike" cap="none" spc="0" normalizeH="0" baseline="0" dirty="0">
              <a:ln>
                <a:noFill/>
              </a:ln>
              <a:solidFill>
                <a:srgbClr val="5E5E5E"/>
              </a:solidFill>
              <a:effectLst/>
              <a:uFillTx/>
              <a:latin typeface="+mn-lt"/>
              <a:ea typeface="+mn-ea"/>
              <a:cs typeface="+mn-cs"/>
              <a:sym typeface="Helvetica Neue"/>
            </a:endParaRPr>
          </a:p>
        </p:txBody>
      </p:sp>
    </p:spTree>
    <p:extLst>
      <p:ext uri="{BB962C8B-B14F-4D97-AF65-F5344CB8AC3E}">
        <p14:creationId xmlns:p14="http://schemas.microsoft.com/office/powerpoint/2010/main" val="79892868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D00BF077-4964-486F-B25F-C80EB7C9AB3E}"/>
              </a:ext>
            </a:extLst>
          </p:cNvPr>
          <p:cNvGraphicFramePr/>
          <p:nvPr>
            <p:extLst>
              <p:ext uri="{D42A27DB-BD31-4B8C-83A1-F6EECF244321}">
                <p14:modId xmlns:p14="http://schemas.microsoft.com/office/powerpoint/2010/main" val="2554918778"/>
              </p:ext>
            </p:extLst>
          </p:nvPr>
        </p:nvGraphicFramePr>
        <p:xfrm>
          <a:off x="2347166" y="2591777"/>
          <a:ext cx="7091786" cy="51241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3" name="Straight Connector 2">
            <a:extLst>
              <a:ext uri="{FF2B5EF4-FFF2-40B4-BE49-F238E27FC236}">
                <a16:creationId xmlns:a16="http://schemas.microsoft.com/office/drawing/2014/main" id="{24982697-4C00-4411-B912-8C02363B3F3D}"/>
              </a:ext>
            </a:extLst>
          </p:cNvPr>
          <p:cNvCxnSpPr>
            <a:cxnSpLocks/>
          </p:cNvCxnSpPr>
          <p:nvPr/>
        </p:nvCxnSpPr>
        <p:spPr>
          <a:xfrm>
            <a:off x="770063" y="3335523"/>
            <a:ext cx="916734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AA83E5CA-1D4C-414C-9A36-9476E76F4AAA}"/>
              </a:ext>
            </a:extLst>
          </p:cNvPr>
          <p:cNvCxnSpPr>
            <a:cxnSpLocks/>
          </p:cNvCxnSpPr>
          <p:nvPr/>
        </p:nvCxnSpPr>
        <p:spPr>
          <a:xfrm>
            <a:off x="799623" y="6816597"/>
            <a:ext cx="913778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5D7B0027-BD1B-409C-99BE-26E0206C2870}"/>
              </a:ext>
            </a:extLst>
          </p:cNvPr>
          <p:cNvCxnSpPr>
            <a:cxnSpLocks/>
          </p:cNvCxnSpPr>
          <p:nvPr/>
        </p:nvCxnSpPr>
        <p:spPr>
          <a:xfrm>
            <a:off x="9937410" y="2080926"/>
            <a:ext cx="0" cy="6430438"/>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6B7C02E-8760-4DAC-A60A-A628F06C3A67}"/>
              </a:ext>
            </a:extLst>
          </p:cNvPr>
          <p:cNvSpPr txBox="1"/>
          <p:nvPr/>
        </p:nvSpPr>
        <p:spPr>
          <a:xfrm>
            <a:off x="2144788" y="2165767"/>
            <a:ext cx="7635594" cy="1077218"/>
          </a:xfrm>
          <a:prstGeom prst="rect">
            <a:avLst/>
          </a:prstGeom>
          <a:solidFill>
            <a:srgbClr val="0070C0"/>
          </a:solidFill>
          <a:ln>
            <a:solidFill>
              <a:srgbClr val="0070C0"/>
            </a:solidFill>
          </a:ln>
        </p:spPr>
        <p:txBody>
          <a:bodyPr wrap="square" rtlCol="0">
            <a:spAutoFit/>
          </a:bodyPr>
          <a:lstStyle/>
          <a:p>
            <a:r>
              <a:rPr lang="en-US" sz="1600" dirty="0">
                <a:solidFill>
                  <a:schemeClr val="bg1"/>
                </a:solidFill>
              </a:rPr>
              <a:t>Provide a strategic framework to help coordinate the approach to capacity development across WMO. This is to complement (not duplicate) the WMO Strategic and Operating Plan and support the achievement of the LTGs, particularly Goal 4 on closing the capacity gap</a:t>
            </a:r>
          </a:p>
        </p:txBody>
      </p:sp>
      <p:sp>
        <p:nvSpPr>
          <p:cNvPr id="7" name="TextBox 6">
            <a:extLst>
              <a:ext uri="{FF2B5EF4-FFF2-40B4-BE49-F238E27FC236}">
                <a16:creationId xmlns:a16="http://schemas.microsoft.com/office/drawing/2014/main" id="{DE84E661-84FB-418C-BA53-027E32986F0B}"/>
              </a:ext>
            </a:extLst>
          </p:cNvPr>
          <p:cNvSpPr txBox="1"/>
          <p:nvPr/>
        </p:nvSpPr>
        <p:spPr>
          <a:xfrm>
            <a:off x="717854" y="2342196"/>
            <a:ext cx="1426934" cy="584775"/>
          </a:xfrm>
          <a:prstGeom prst="rect">
            <a:avLst/>
          </a:prstGeom>
          <a:noFill/>
        </p:spPr>
        <p:txBody>
          <a:bodyPr wrap="square" rtlCol="0">
            <a:spAutoFit/>
          </a:bodyPr>
          <a:lstStyle/>
          <a:p>
            <a:r>
              <a:rPr lang="en-US" sz="1600" b="1" dirty="0">
                <a:solidFill>
                  <a:schemeClr val="accent1">
                    <a:lumMod val="50000"/>
                  </a:schemeClr>
                </a:solidFill>
              </a:rPr>
              <a:t>WCDS-2023</a:t>
            </a:r>
            <a:br>
              <a:rPr lang="en-US" sz="1600" b="1" dirty="0">
                <a:solidFill>
                  <a:schemeClr val="accent1">
                    <a:lumMod val="50000"/>
                  </a:schemeClr>
                </a:solidFill>
              </a:rPr>
            </a:br>
            <a:r>
              <a:rPr lang="en-US" sz="1600" b="1" dirty="0">
                <a:solidFill>
                  <a:schemeClr val="accent1">
                    <a:lumMod val="50000"/>
                  </a:schemeClr>
                </a:solidFill>
              </a:rPr>
              <a:t>Purpose</a:t>
            </a:r>
          </a:p>
        </p:txBody>
      </p:sp>
      <p:sp>
        <p:nvSpPr>
          <p:cNvPr id="8" name="TextBox 7">
            <a:extLst>
              <a:ext uri="{FF2B5EF4-FFF2-40B4-BE49-F238E27FC236}">
                <a16:creationId xmlns:a16="http://schemas.microsoft.com/office/drawing/2014/main" id="{1FF015C9-8096-4D5F-ABFE-F656CB79A7B5}"/>
              </a:ext>
            </a:extLst>
          </p:cNvPr>
          <p:cNvSpPr txBox="1"/>
          <p:nvPr/>
        </p:nvSpPr>
        <p:spPr>
          <a:xfrm>
            <a:off x="770063" y="5884730"/>
            <a:ext cx="1665651" cy="830997"/>
          </a:xfrm>
          <a:prstGeom prst="rect">
            <a:avLst/>
          </a:prstGeom>
          <a:noFill/>
        </p:spPr>
        <p:txBody>
          <a:bodyPr wrap="square" rtlCol="0">
            <a:spAutoFit/>
          </a:bodyPr>
          <a:lstStyle/>
          <a:p>
            <a:r>
              <a:rPr lang="en-US" sz="1600" b="1" dirty="0">
                <a:solidFill>
                  <a:srgbClr val="0070C0"/>
                </a:solidFill>
              </a:rPr>
              <a:t>WMO SP Strategic Objectives</a:t>
            </a:r>
          </a:p>
        </p:txBody>
      </p:sp>
      <p:sp>
        <p:nvSpPr>
          <p:cNvPr id="9" name="Rectangle 8">
            <a:extLst>
              <a:ext uri="{FF2B5EF4-FFF2-40B4-BE49-F238E27FC236}">
                <a16:creationId xmlns:a16="http://schemas.microsoft.com/office/drawing/2014/main" id="{E4D779D8-8012-4C92-A677-1BA720FEDED8}"/>
              </a:ext>
            </a:extLst>
          </p:cNvPr>
          <p:cNvSpPr/>
          <p:nvPr/>
        </p:nvSpPr>
        <p:spPr>
          <a:xfrm>
            <a:off x="2144788" y="5927773"/>
            <a:ext cx="2469610" cy="78336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SO 4.1 </a:t>
            </a:r>
          </a:p>
          <a:p>
            <a:pPr algn="ctr"/>
            <a:r>
              <a:rPr lang="en-US" sz="1600" dirty="0"/>
              <a:t>Address needs and gaps in services</a:t>
            </a:r>
          </a:p>
        </p:txBody>
      </p:sp>
      <p:sp>
        <p:nvSpPr>
          <p:cNvPr id="10" name="Rectangle 9">
            <a:extLst>
              <a:ext uri="{FF2B5EF4-FFF2-40B4-BE49-F238E27FC236}">
                <a16:creationId xmlns:a16="http://schemas.microsoft.com/office/drawing/2014/main" id="{BA441C90-C986-420A-BAED-8CEFB21C5D20}"/>
              </a:ext>
            </a:extLst>
          </p:cNvPr>
          <p:cNvSpPr/>
          <p:nvPr/>
        </p:nvSpPr>
        <p:spPr>
          <a:xfrm>
            <a:off x="4795473" y="5927772"/>
            <a:ext cx="2331527" cy="78336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SO 4.2 </a:t>
            </a:r>
          </a:p>
          <a:p>
            <a:pPr algn="ctr"/>
            <a:r>
              <a:rPr lang="en-US" sz="1600" dirty="0"/>
              <a:t>Competencies and capabilities</a:t>
            </a:r>
          </a:p>
        </p:txBody>
      </p:sp>
      <p:sp>
        <p:nvSpPr>
          <p:cNvPr id="11" name="Rectangle 10">
            <a:extLst>
              <a:ext uri="{FF2B5EF4-FFF2-40B4-BE49-F238E27FC236}">
                <a16:creationId xmlns:a16="http://schemas.microsoft.com/office/drawing/2014/main" id="{AF2EB0E5-38DC-4C92-B3D9-743FD0C16B41}"/>
              </a:ext>
            </a:extLst>
          </p:cNvPr>
          <p:cNvSpPr/>
          <p:nvPr/>
        </p:nvSpPr>
        <p:spPr>
          <a:xfrm>
            <a:off x="7284025" y="5927772"/>
            <a:ext cx="2496361" cy="78336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SO 4.3 </a:t>
            </a:r>
          </a:p>
          <a:p>
            <a:pPr algn="ctr"/>
            <a:r>
              <a:rPr lang="en-US" sz="1600" dirty="0"/>
              <a:t>Partnerships and alliances</a:t>
            </a:r>
          </a:p>
        </p:txBody>
      </p:sp>
      <p:sp>
        <p:nvSpPr>
          <p:cNvPr id="12" name="TextBox 11">
            <a:extLst>
              <a:ext uri="{FF2B5EF4-FFF2-40B4-BE49-F238E27FC236}">
                <a16:creationId xmlns:a16="http://schemas.microsoft.com/office/drawing/2014/main" id="{7EF084BC-6169-4EF2-B7A7-A66CEFD7A587}"/>
              </a:ext>
            </a:extLst>
          </p:cNvPr>
          <p:cNvSpPr txBox="1"/>
          <p:nvPr/>
        </p:nvSpPr>
        <p:spPr>
          <a:xfrm>
            <a:off x="10389940" y="2099322"/>
            <a:ext cx="1712328" cy="338554"/>
          </a:xfrm>
          <a:prstGeom prst="rect">
            <a:avLst/>
          </a:prstGeom>
          <a:noFill/>
        </p:spPr>
        <p:txBody>
          <a:bodyPr wrap="none" rtlCol="0">
            <a:spAutoFit/>
          </a:bodyPr>
          <a:lstStyle/>
          <a:p>
            <a:r>
              <a:rPr lang="en-US" b="1" dirty="0">
                <a:solidFill>
                  <a:srgbClr val="D66008"/>
                </a:solidFill>
              </a:rPr>
              <a:t>CDS Principles </a:t>
            </a:r>
          </a:p>
        </p:txBody>
      </p:sp>
      <p:sp>
        <p:nvSpPr>
          <p:cNvPr id="13" name="Rectangle 12">
            <a:extLst>
              <a:ext uri="{FF2B5EF4-FFF2-40B4-BE49-F238E27FC236}">
                <a16:creationId xmlns:a16="http://schemas.microsoft.com/office/drawing/2014/main" id="{EC4DCA76-0202-4A3A-8DCC-33ACDD8DCA01}"/>
              </a:ext>
            </a:extLst>
          </p:cNvPr>
          <p:cNvSpPr/>
          <p:nvPr/>
        </p:nvSpPr>
        <p:spPr>
          <a:xfrm>
            <a:off x="10094433" y="2504748"/>
            <a:ext cx="2342337" cy="879391"/>
          </a:xfrm>
          <a:prstGeom prst="rect">
            <a:avLst/>
          </a:prstGeom>
          <a:solidFill>
            <a:srgbClr val="D660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nSpc>
                <a:spcPct val="107000"/>
              </a:lnSpc>
              <a:spcBef>
                <a:spcPts val="0"/>
              </a:spcBef>
              <a:spcAft>
                <a:spcPts val="0"/>
              </a:spcAft>
            </a:pPr>
            <a:r>
              <a:rPr lang="en-US" sz="1600" dirty="0">
                <a:effectLst/>
                <a:ea typeface="Times New Roman" panose="02020603050405020304" pitchFamily="18" charset="0"/>
              </a:rPr>
              <a:t>P1: Integrated and holistic</a:t>
            </a:r>
          </a:p>
          <a:p>
            <a:pPr marR="0" lvl="0">
              <a:lnSpc>
                <a:spcPct val="107000"/>
              </a:lnSpc>
              <a:spcBef>
                <a:spcPts val="0"/>
              </a:spcBef>
              <a:spcAft>
                <a:spcPts val="0"/>
              </a:spcAft>
            </a:pPr>
            <a:r>
              <a:rPr lang="en-US" sz="1600" dirty="0">
                <a:effectLst/>
                <a:ea typeface="Times New Roman" panose="02020603050405020304" pitchFamily="18" charset="0"/>
              </a:rPr>
              <a:t>approach to capacity</a:t>
            </a:r>
            <a:endParaRPr lang="en-US" sz="1600" dirty="0"/>
          </a:p>
        </p:txBody>
      </p:sp>
      <p:sp>
        <p:nvSpPr>
          <p:cNvPr id="14" name="Rectangle 13">
            <a:extLst>
              <a:ext uri="{FF2B5EF4-FFF2-40B4-BE49-F238E27FC236}">
                <a16:creationId xmlns:a16="http://schemas.microsoft.com/office/drawing/2014/main" id="{C7C3693B-7750-4A67-83BF-95A33083696E}"/>
              </a:ext>
            </a:extLst>
          </p:cNvPr>
          <p:cNvSpPr/>
          <p:nvPr/>
        </p:nvSpPr>
        <p:spPr>
          <a:xfrm>
            <a:off x="10094433" y="3468522"/>
            <a:ext cx="2342336" cy="879391"/>
          </a:xfrm>
          <a:prstGeom prst="rect">
            <a:avLst/>
          </a:prstGeom>
          <a:solidFill>
            <a:srgbClr val="D660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nSpc>
                <a:spcPct val="107000"/>
              </a:lnSpc>
              <a:spcBef>
                <a:spcPts val="0"/>
              </a:spcBef>
              <a:spcAft>
                <a:spcPts val="0"/>
              </a:spcAft>
            </a:pPr>
            <a:r>
              <a:rPr lang="en-US" sz="1600" dirty="0">
                <a:effectLst/>
                <a:ea typeface="Times New Roman" panose="02020603050405020304" pitchFamily="18" charset="0"/>
              </a:rPr>
              <a:t>P2: Sustainability of CD actions</a:t>
            </a:r>
            <a:endParaRPr lang="en-US" sz="1600" dirty="0"/>
          </a:p>
        </p:txBody>
      </p:sp>
      <p:sp>
        <p:nvSpPr>
          <p:cNvPr id="15" name="Rectangle 14">
            <a:extLst>
              <a:ext uri="{FF2B5EF4-FFF2-40B4-BE49-F238E27FC236}">
                <a16:creationId xmlns:a16="http://schemas.microsoft.com/office/drawing/2014/main" id="{C51A73BD-BF13-482D-BE88-CC2F990AA0F7}"/>
              </a:ext>
            </a:extLst>
          </p:cNvPr>
          <p:cNvSpPr/>
          <p:nvPr/>
        </p:nvSpPr>
        <p:spPr>
          <a:xfrm>
            <a:off x="10094433" y="4457635"/>
            <a:ext cx="2342333" cy="879391"/>
          </a:xfrm>
          <a:prstGeom prst="rect">
            <a:avLst/>
          </a:prstGeom>
          <a:solidFill>
            <a:srgbClr val="D660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nSpc>
                <a:spcPct val="107000"/>
              </a:lnSpc>
              <a:spcBef>
                <a:spcPts val="0"/>
              </a:spcBef>
              <a:spcAft>
                <a:spcPts val="0"/>
              </a:spcAft>
            </a:pPr>
            <a:r>
              <a:rPr lang="en-US" sz="1600" dirty="0">
                <a:effectLst/>
                <a:ea typeface="Times New Roman" panose="02020603050405020304" pitchFamily="18" charset="0"/>
              </a:rPr>
              <a:t>P3: Prioritization of CD actions to address critical capacity gaps</a:t>
            </a:r>
            <a:endParaRPr lang="en-US" sz="1600" dirty="0"/>
          </a:p>
        </p:txBody>
      </p:sp>
      <p:sp>
        <p:nvSpPr>
          <p:cNvPr id="16" name="Rectangle 15">
            <a:extLst>
              <a:ext uri="{FF2B5EF4-FFF2-40B4-BE49-F238E27FC236}">
                <a16:creationId xmlns:a16="http://schemas.microsoft.com/office/drawing/2014/main" id="{E304C07B-D8C2-4E49-8F77-77E178C80BEA}"/>
              </a:ext>
            </a:extLst>
          </p:cNvPr>
          <p:cNvSpPr/>
          <p:nvPr/>
        </p:nvSpPr>
        <p:spPr>
          <a:xfrm>
            <a:off x="10094433" y="5463375"/>
            <a:ext cx="2342332" cy="879392"/>
          </a:xfrm>
          <a:prstGeom prst="rect">
            <a:avLst/>
          </a:prstGeom>
          <a:solidFill>
            <a:srgbClr val="D660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nSpc>
                <a:spcPct val="107000"/>
              </a:lnSpc>
              <a:spcBef>
                <a:spcPts val="0"/>
              </a:spcBef>
              <a:spcAft>
                <a:spcPts val="0"/>
              </a:spcAft>
            </a:pPr>
            <a:r>
              <a:rPr lang="en-US" sz="1600" dirty="0">
                <a:effectLst/>
                <a:ea typeface="Times New Roman" panose="02020603050405020304" pitchFamily="18" charset="0"/>
              </a:rPr>
              <a:t>P4: CD actions based on efficiency and innovation</a:t>
            </a:r>
            <a:endParaRPr lang="en-US" sz="1600" dirty="0"/>
          </a:p>
        </p:txBody>
      </p:sp>
      <p:sp>
        <p:nvSpPr>
          <p:cNvPr id="17" name="Rectangle 16">
            <a:extLst>
              <a:ext uri="{FF2B5EF4-FFF2-40B4-BE49-F238E27FC236}">
                <a16:creationId xmlns:a16="http://schemas.microsoft.com/office/drawing/2014/main" id="{85219F94-D8CA-4B69-98FB-09FDF2A923CD}"/>
              </a:ext>
            </a:extLst>
          </p:cNvPr>
          <p:cNvSpPr/>
          <p:nvPr/>
        </p:nvSpPr>
        <p:spPr>
          <a:xfrm>
            <a:off x="10094433" y="6469115"/>
            <a:ext cx="2355580" cy="1013051"/>
          </a:xfrm>
          <a:prstGeom prst="rect">
            <a:avLst/>
          </a:prstGeom>
          <a:solidFill>
            <a:srgbClr val="D660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nSpc>
                <a:spcPct val="107000"/>
              </a:lnSpc>
              <a:spcBef>
                <a:spcPts val="0"/>
              </a:spcBef>
              <a:spcAft>
                <a:spcPts val="0"/>
              </a:spcAft>
            </a:pPr>
            <a:r>
              <a:rPr lang="en-US" sz="1600" dirty="0">
                <a:effectLst/>
                <a:ea typeface="Times New Roman" panose="02020603050405020304" pitchFamily="18" charset="0"/>
              </a:rPr>
              <a:t>P5: CD actions to build trust and enhance cooperation, equity and inclusion</a:t>
            </a:r>
            <a:endParaRPr lang="en-US" sz="1600" dirty="0"/>
          </a:p>
        </p:txBody>
      </p:sp>
      <p:sp>
        <p:nvSpPr>
          <p:cNvPr id="18" name="Rectangle 17">
            <a:extLst>
              <a:ext uri="{FF2B5EF4-FFF2-40B4-BE49-F238E27FC236}">
                <a16:creationId xmlns:a16="http://schemas.microsoft.com/office/drawing/2014/main" id="{0C617AB5-A740-458C-A0B2-4576F2D507D5}"/>
              </a:ext>
            </a:extLst>
          </p:cNvPr>
          <p:cNvSpPr/>
          <p:nvPr/>
        </p:nvSpPr>
        <p:spPr>
          <a:xfrm>
            <a:off x="10094433" y="7614663"/>
            <a:ext cx="2342332" cy="879392"/>
          </a:xfrm>
          <a:prstGeom prst="rect">
            <a:avLst/>
          </a:prstGeom>
          <a:solidFill>
            <a:srgbClr val="D6600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a:lnSpc>
                <a:spcPct val="107000"/>
              </a:lnSpc>
              <a:spcBef>
                <a:spcPts val="0"/>
              </a:spcBef>
              <a:spcAft>
                <a:spcPts val="0"/>
              </a:spcAft>
            </a:pPr>
            <a:r>
              <a:rPr lang="en-US" sz="1600" dirty="0">
                <a:effectLst/>
                <a:ea typeface="Times New Roman" panose="02020603050405020304" pitchFamily="18" charset="0"/>
              </a:rPr>
              <a:t>P6: Result-based CD actions </a:t>
            </a:r>
            <a:endParaRPr lang="en-US" sz="1600" dirty="0"/>
          </a:p>
        </p:txBody>
      </p:sp>
      <p:sp>
        <p:nvSpPr>
          <p:cNvPr id="19" name="TextBox 18">
            <a:extLst>
              <a:ext uri="{FF2B5EF4-FFF2-40B4-BE49-F238E27FC236}">
                <a16:creationId xmlns:a16="http://schemas.microsoft.com/office/drawing/2014/main" id="{F4CF9EE6-D904-45DA-91B5-7BBCEBFBFC19}"/>
              </a:ext>
            </a:extLst>
          </p:cNvPr>
          <p:cNvSpPr txBox="1"/>
          <p:nvPr/>
        </p:nvSpPr>
        <p:spPr>
          <a:xfrm>
            <a:off x="757101" y="3618192"/>
            <a:ext cx="1426934" cy="584775"/>
          </a:xfrm>
          <a:prstGeom prst="rect">
            <a:avLst/>
          </a:prstGeom>
          <a:noFill/>
        </p:spPr>
        <p:txBody>
          <a:bodyPr wrap="square" rtlCol="0">
            <a:spAutoFit/>
          </a:bodyPr>
          <a:lstStyle/>
          <a:p>
            <a:r>
              <a:rPr lang="en-US" sz="1600" b="1" dirty="0">
                <a:solidFill>
                  <a:schemeClr val="accent3">
                    <a:lumMod val="50000"/>
                  </a:schemeClr>
                </a:solidFill>
              </a:rPr>
              <a:t>CD Dimensions</a:t>
            </a:r>
          </a:p>
        </p:txBody>
      </p:sp>
      <p:sp>
        <p:nvSpPr>
          <p:cNvPr id="20" name="Rectangle 19">
            <a:extLst>
              <a:ext uri="{FF2B5EF4-FFF2-40B4-BE49-F238E27FC236}">
                <a16:creationId xmlns:a16="http://schemas.microsoft.com/office/drawing/2014/main" id="{21CAE38F-8316-474B-82DF-0E2809BDB0A6}"/>
              </a:ext>
            </a:extLst>
          </p:cNvPr>
          <p:cNvSpPr/>
          <p:nvPr/>
        </p:nvSpPr>
        <p:spPr>
          <a:xfrm>
            <a:off x="2144788" y="3431237"/>
            <a:ext cx="1807154" cy="949088"/>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Institutional</a:t>
            </a:r>
            <a:endParaRPr lang="en-US" sz="1600" dirty="0"/>
          </a:p>
        </p:txBody>
      </p:sp>
      <p:sp>
        <p:nvSpPr>
          <p:cNvPr id="21" name="Rectangle 20">
            <a:extLst>
              <a:ext uri="{FF2B5EF4-FFF2-40B4-BE49-F238E27FC236}">
                <a16:creationId xmlns:a16="http://schemas.microsoft.com/office/drawing/2014/main" id="{2B0E6F45-AB67-478F-AA00-B50C7A98A63A}"/>
              </a:ext>
            </a:extLst>
          </p:cNvPr>
          <p:cNvSpPr/>
          <p:nvPr/>
        </p:nvSpPr>
        <p:spPr>
          <a:xfrm>
            <a:off x="4108964" y="3431237"/>
            <a:ext cx="1807154" cy="949087"/>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Technological</a:t>
            </a:r>
            <a:r>
              <a:rPr lang="en-US" b="1" dirty="0"/>
              <a:t> </a:t>
            </a:r>
          </a:p>
        </p:txBody>
      </p:sp>
      <p:sp>
        <p:nvSpPr>
          <p:cNvPr id="22" name="Rectangle 21">
            <a:extLst>
              <a:ext uri="{FF2B5EF4-FFF2-40B4-BE49-F238E27FC236}">
                <a16:creationId xmlns:a16="http://schemas.microsoft.com/office/drawing/2014/main" id="{7E16039F-785D-40DE-9A4E-944A8B1EC47B}"/>
              </a:ext>
            </a:extLst>
          </p:cNvPr>
          <p:cNvSpPr/>
          <p:nvPr/>
        </p:nvSpPr>
        <p:spPr>
          <a:xfrm>
            <a:off x="6041099" y="3427762"/>
            <a:ext cx="1807154" cy="949086"/>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Information and service provision</a:t>
            </a:r>
            <a:endParaRPr lang="en-US" dirty="0"/>
          </a:p>
        </p:txBody>
      </p:sp>
      <p:sp>
        <p:nvSpPr>
          <p:cNvPr id="23" name="Rectangle 22">
            <a:extLst>
              <a:ext uri="{FF2B5EF4-FFF2-40B4-BE49-F238E27FC236}">
                <a16:creationId xmlns:a16="http://schemas.microsoft.com/office/drawing/2014/main" id="{3B56389A-4E4C-45D8-98A3-9BFA0E947801}"/>
              </a:ext>
            </a:extLst>
          </p:cNvPr>
          <p:cNvSpPr/>
          <p:nvPr/>
        </p:nvSpPr>
        <p:spPr>
          <a:xfrm>
            <a:off x="7973234" y="3427769"/>
            <a:ext cx="1807154" cy="949077"/>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Human resources</a:t>
            </a:r>
          </a:p>
        </p:txBody>
      </p:sp>
      <p:cxnSp>
        <p:nvCxnSpPr>
          <p:cNvPr id="24" name="Straight Connector 23">
            <a:extLst>
              <a:ext uri="{FF2B5EF4-FFF2-40B4-BE49-F238E27FC236}">
                <a16:creationId xmlns:a16="http://schemas.microsoft.com/office/drawing/2014/main" id="{002F05B5-1537-4DFF-96E5-A8400C2E21D8}"/>
              </a:ext>
            </a:extLst>
          </p:cNvPr>
          <p:cNvCxnSpPr>
            <a:cxnSpLocks/>
          </p:cNvCxnSpPr>
          <p:nvPr/>
        </p:nvCxnSpPr>
        <p:spPr>
          <a:xfrm>
            <a:off x="799621" y="4478431"/>
            <a:ext cx="9137789"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2C464D2C-8B6C-42DD-B10D-EB1B98EC7B83}"/>
              </a:ext>
            </a:extLst>
          </p:cNvPr>
          <p:cNvSpPr txBox="1"/>
          <p:nvPr/>
        </p:nvSpPr>
        <p:spPr>
          <a:xfrm>
            <a:off x="793122" y="7013295"/>
            <a:ext cx="1665651" cy="830997"/>
          </a:xfrm>
          <a:prstGeom prst="rect">
            <a:avLst/>
          </a:prstGeom>
          <a:noFill/>
        </p:spPr>
        <p:txBody>
          <a:bodyPr wrap="square" rtlCol="0">
            <a:spAutoFit/>
          </a:bodyPr>
          <a:lstStyle/>
          <a:p>
            <a:r>
              <a:rPr lang="en-US" sz="1600" b="1" dirty="0"/>
              <a:t>CD Focus </a:t>
            </a:r>
            <a:br>
              <a:rPr lang="en-US" sz="1600" b="1" dirty="0"/>
            </a:br>
            <a:r>
              <a:rPr lang="en-US" sz="1600" b="1" dirty="0"/>
              <a:t>Areas</a:t>
            </a:r>
          </a:p>
          <a:p>
            <a:r>
              <a:rPr lang="en-US" sz="1600" b="1" dirty="0"/>
              <a:t>(2024-2027)</a:t>
            </a:r>
          </a:p>
        </p:txBody>
      </p:sp>
      <p:sp>
        <p:nvSpPr>
          <p:cNvPr id="26" name="Rectangle 25">
            <a:extLst>
              <a:ext uri="{FF2B5EF4-FFF2-40B4-BE49-F238E27FC236}">
                <a16:creationId xmlns:a16="http://schemas.microsoft.com/office/drawing/2014/main" id="{B753F468-9068-4913-925D-5F3644BB0800}"/>
              </a:ext>
            </a:extLst>
          </p:cNvPr>
          <p:cNvSpPr/>
          <p:nvPr/>
        </p:nvSpPr>
        <p:spPr>
          <a:xfrm>
            <a:off x="2144788" y="6311044"/>
            <a:ext cx="2469610" cy="23248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00" dirty="0">
              <a:solidFill>
                <a:schemeClr val="tx1"/>
              </a:solidFill>
            </a:endParaRPr>
          </a:p>
        </p:txBody>
      </p:sp>
      <p:sp>
        <p:nvSpPr>
          <p:cNvPr id="27" name="TextBox 26">
            <a:extLst>
              <a:ext uri="{FF2B5EF4-FFF2-40B4-BE49-F238E27FC236}">
                <a16:creationId xmlns:a16="http://schemas.microsoft.com/office/drawing/2014/main" id="{AD1B7F41-2DF9-4BB4-8A13-A4EBCB26DFA7}"/>
              </a:ext>
            </a:extLst>
          </p:cNvPr>
          <p:cNvSpPr txBox="1"/>
          <p:nvPr/>
        </p:nvSpPr>
        <p:spPr>
          <a:xfrm>
            <a:off x="2030676" y="6795029"/>
            <a:ext cx="2593344" cy="1546577"/>
          </a:xfrm>
          <a:prstGeom prst="rect">
            <a:avLst/>
          </a:prstGeom>
          <a:noFill/>
        </p:spPr>
        <p:txBody>
          <a:bodyPr wrap="square">
            <a:spAutoFit/>
          </a:bodyPr>
          <a:lstStyle/>
          <a:p>
            <a:pPr marL="115888" indent="-115888">
              <a:buFont typeface="Arial" panose="020B0604020202020204" pitchFamily="34" charset="0"/>
              <a:buChar char="•"/>
            </a:pPr>
            <a:r>
              <a:rPr lang="en-US" sz="1050" dirty="0"/>
              <a:t>Improved understanding of specific capacity needs with respect to technical, institutional and human resources</a:t>
            </a:r>
          </a:p>
          <a:p>
            <a:pPr marL="115888" indent="-115888">
              <a:buFont typeface="Arial" panose="020B0604020202020204" pitchFamily="34" charset="0"/>
              <a:buChar char="•"/>
            </a:pPr>
            <a:r>
              <a:rPr lang="en-US" sz="1050" dirty="0"/>
              <a:t>NMHSs with strengthened capacities to develop long-term strategies, including science and ICT</a:t>
            </a:r>
          </a:p>
          <a:p>
            <a:pPr marL="115888" indent="-115888">
              <a:buFont typeface="Arial" panose="020B0604020202020204" pitchFamily="34" charset="0"/>
              <a:buChar char="•"/>
            </a:pPr>
            <a:r>
              <a:rPr lang="en-US" sz="1050" dirty="0"/>
              <a:t>Increased relevance and effectiveness of NMHSs, more specifically in LDCs and SIDS</a:t>
            </a:r>
          </a:p>
        </p:txBody>
      </p:sp>
      <p:sp>
        <p:nvSpPr>
          <p:cNvPr id="28" name="TextBox 27">
            <a:extLst>
              <a:ext uri="{FF2B5EF4-FFF2-40B4-BE49-F238E27FC236}">
                <a16:creationId xmlns:a16="http://schemas.microsoft.com/office/drawing/2014/main" id="{934A124F-A812-467B-A6A2-AFC2714C5301}"/>
              </a:ext>
            </a:extLst>
          </p:cNvPr>
          <p:cNvSpPr txBox="1"/>
          <p:nvPr/>
        </p:nvSpPr>
        <p:spPr>
          <a:xfrm>
            <a:off x="4679977" y="6785545"/>
            <a:ext cx="2523152" cy="1708160"/>
          </a:xfrm>
          <a:prstGeom prst="rect">
            <a:avLst/>
          </a:prstGeom>
          <a:noFill/>
        </p:spPr>
        <p:txBody>
          <a:bodyPr wrap="square">
            <a:spAutoFit/>
          </a:bodyPr>
          <a:lstStyle/>
          <a:p>
            <a:pPr marL="115888" indent="-115888">
              <a:buFont typeface="Arial" panose="020B0604020202020204" pitchFamily="34" charset="0"/>
              <a:buChar char="•"/>
            </a:pPr>
            <a:r>
              <a:rPr lang="en-US" sz="1050" dirty="0"/>
              <a:t>Strengthened qualifications and competencies of NMHSs and related institutions for effective service delivery</a:t>
            </a:r>
          </a:p>
          <a:p>
            <a:pPr marL="115888" indent="-115888">
              <a:buFont typeface="Arial" panose="020B0604020202020204" pitchFamily="34" charset="0"/>
              <a:buChar char="•"/>
            </a:pPr>
            <a:r>
              <a:rPr lang="en-US" sz="1050" dirty="0"/>
              <a:t>Regional and national training institutions reinforced, including through inter- and intra-regional cooperation</a:t>
            </a:r>
          </a:p>
          <a:p>
            <a:pPr marL="115888" indent="-115888">
              <a:buFont typeface="Arial" panose="020B0604020202020204" pitchFamily="34" charset="0"/>
              <a:buChar char="•"/>
            </a:pPr>
            <a:r>
              <a:rPr lang="en-US" sz="1050" dirty="0"/>
              <a:t>Talent development strategies at NMHSs nourished, including young professionals and women</a:t>
            </a:r>
          </a:p>
          <a:p>
            <a:pPr marL="115888" indent="-115888">
              <a:buFont typeface="Arial" panose="020B0604020202020204" pitchFamily="34" charset="0"/>
              <a:buChar char="•"/>
            </a:pPr>
            <a:endParaRPr lang="en-US" sz="1050" dirty="0"/>
          </a:p>
        </p:txBody>
      </p:sp>
      <p:sp>
        <p:nvSpPr>
          <p:cNvPr id="29" name="TextBox 28">
            <a:extLst>
              <a:ext uri="{FF2B5EF4-FFF2-40B4-BE49-F238E27FC236}">
                <a16:creationId xmlns:a16="http://schemas.microsoft.com/office/drawing/2014/main" id="{BAF17078-50C9-416B-AAF1-0CEF98A8616B}"/>
              </a:ext>
            </a:extLst>
          </p:cNvPr>
          <p:cNvSpPr txBox="1"/>
          <p:nvPr/>
        </p:nvSpPr>
        <p:spPr>
          <a:xfrm>
            <a:off x="7184767" y="6785545"/>
            <a:ext cx="2704609" cy="1546577"/>
          </a:xfrm>
          <a:prstGeom prst="rect">
            <a:avLst/>
          </a:prstGeom>
          <a:noFill/>
        </p:spPr>
        <p:txBody>
          <a:bodyPr wrap="square">
            <a:spAutoFit/>
          </a:bodyPr>
          <a:lstStyle/>
          <a:p>
            <a:pPr marL="115888" indent="-115888">
              <a:buFont typeface="Arial" panose="020B0604020202020204" pitchFamily="34" charset="0"/>
              <a:buChar char="•"/>
            </a:pPr>
            <a:r>
              <a:rPr lang="en-US" sz="1050" dirty="0"/>
              <a:t>Cross-regional and Member-to-Member partnerships and alliances including with private sector and academia</a:t>
            </a:r>
          </a:p>
          <a:p>
            <a:pPr marL="115888" indent="-115888">
              <a:buFont typeface="Arial" panose="020B0604020202020204" pitchFamily="34" charset="0"/>
              <a:buChar char="•"/>
            </a:pPr>
            <a:r>
              <a:rPr lang="en-US" sz="1050" dirty="0"/>
              <a:t>Strategic, functional and mutually beneficial development partnerships and alliances</a:t>
            </a:r>
          </a:p>
          <a:p>
            <a:pPr marL="115888" indent="-115888">
              <a:buFont typeface="Arial" panose="020B0604020202020204" pitchFamily="34" charset="0"/>
              <a:buChar char="•"/>
            </a:pPr>
            <a:r>
              <a:rPr lang="en-US" sz="1050" dirty="0"/>
              <a:t>Leadership in promoting global meteorology principles, authoritative voice, common standards, data and product sharing</a:t>
            </a:r>
          </a:p>
          <a:p>
            <a:pPr marL="115888" indent="-115888">
              <a:buFont typeface="Arial" panose="020B0604020202020204" pitchFamily="34" charset="0"/>
              <a:buChar char="•"/>
            </a:pPr>
            <a:r>
              <a:rPr lang="en-US" sz="1050" dirty="0"/>
              <a:t>Effective resource mobilization</a:t>
            </a:r>
          </a:p>
        </p:txBody>
      </p:sp>
      <p:cxnSp>
        <p:nvCxnSpPr>
          <p:cNvPr id="30" name="Straight Connector 29">
            <a:extLst>
              <a:ext uri="{FF2B5EF4-FFF2-40B4-BE49-F238E27FC236}">
                <a16:creationId xmlns:a16="http://schemas.microsoft.com/office/drawing/2014/main" id="{FE30238F-FCB1-4EDB-BDCB-50C37275F148}"/>
              </a:ext>
            </a:extLst>
          </p:cNvPr>
          <p:cNvCxnSpPr>
            <a:cxnSpLocks/>
          </p:cNvCxnSpPr>
          <p:nvPr/>
        </p:nvCxnSpPr>
        <p:spPr>
          <a:xfrm>
            <a:off x="784842" y="5813533"/>
            <a:ext cx="9137787" cy="0"/>
          </a:xfrm>
          <a:prstGeom prst="line">
            <a:avLst/>
          </a:prstGeom>
        </p:spPr>
        <p:style>
          <a:lnRef idx="1">
            <a:schemeClr val="accent1"/>
          </a:lnRef>
          <a:fillRef idx="0">
            <a:schemeClr val="accent1"/>
          </a:fillRef>
          <a:effectRef idx="0">
            <a:schemeClr val="accent1"/>
          </a:effectRef>
          <a:fontRef idx="minor">
            <a:schemeClr val="tx1"/>
          </a:fontRef>
        </p:style>
      </p:cxnSp>
      <p:sp>
        <p:nvSpPr>
          <p:cNvPr id="31" name="Arrow: U-Turn 30">
            <a:extLst>
              <a:ext uri="{FF2B5EF4-FFF2-40B4-BE49-F238E27FC236}">
                <a16:creationId xmlns:a16="http://schemas.microsoft.com/office/drawing/2014/main" id="{7C4BB7EA-57B6-4B62-8B09-8BF97CF1D97C}"/>
              </a:ext>
            </a:extLst>
          </p:cNvPr>
          <p:cNvSpPr/>
          <p:nvPr/>
        </p:nvSpPr>
        <p:spPr>
          <a:xfrm rot="10800000">
            <a:off x="2061693" y="5149090"/>
            <a:ext cx="7668810" cy="591579"/>
          </a:xfrm>
          <a:prstGeom prst="uturn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Arrow: U-Turn 31">
            <a:extLst>
              <a:ext uri="{FF2B5EF4-FFF2-40B4-BE49-F238E27FC236}">
                <a16:creationId xmlns:a16="http://schemas.microsoft.com/office/drawing/2014/main" id="{ED47E4CB-237C-4BDA-89B1-A9AEDF972D6B}"/>
              </a:ext>
            </a:extLst>
          </p:cNvPr>
          <p:cNvSpPr/>
          <p:nvPr/>
        </p:nvSpPr>
        <p:spPr>
          <a:xfrm>
            <a:off x="2111573" y="4552925"/>
            <a:ext cx="7668810" cy="673136"/>
          </a:xfrm>
          <a:prstGeom prst="uturn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TextBox 32">
            <a:extLst>
              <a:ext uri="{FF2B5EF4-FFF2-40B4-BE49-F238E27FC236}">
                <a16:creationId xmlns:a16="http://schemas.microsoft.com/office/drawing/2014/main" id="{8C1CFA3E-9D1B-460F-A3D9-A0C3857DA50E}"/>
              </a:ext>
            </a:extLst>
          </p:cNvPr>
          <p:cNvSpPr txBox="1"/>
          <p:nvPr/>
        </p:nvSpPr>
        <p:spPr>
          <a:xfrm>
            <a:off x="757101" y="4860088"/>
            <a:ext cx="1426934" cy="584775"/>
          </a:xfrm>
          <a:prstGeom prst="rect">
            <a:avLst/>
          </a:prstGeom>
          <a:noFill/>
        </p:spPr>
        <p:txBody>
          <a:bodyPr wrap="square" rtlCol="0">
            <a:spAutoFit/>
          </a:bodyPr>
          <a:lstStyle/>
          <a:p>
            <a:r>
              <a:rPr lang="en-US" sz="1600" b="1" dirty="0">
                <a:solidFill>
                  <a:schemeClr val="accent4"/>
                </a:solidFill>
              </a:rPr>
              <a:t>CD </a:t>
            </a:r>
          </a:p>
          <a:p>
            <a:r>
              <a:rPr lang="en-US" sz="1600" b="1" dirty="0">
                <a:solidFill>
                  <a:schemeClr val="accent4"/>
                </a:solidFill>
              </a:rPr>
              <a:t>Process</a:t>
            </a:r>
          </a:p>
        </p:txBody>
      </p:sp>
      <p:sp>
        <p:nvSpPr>
          <p:cNvPr id="34" name="Rectangle 33">
            <a:extLst>
              <a:ext uri="{FF2B5EF4-FFF2-40B4-BE49-F238E27FC236}">
                <a16:creationId xmlns:a16="http://schemas.microsoft.com/office/drawing/2014/main" id="{7DF5604B-A3BA-4C01-B92F-DDF465558A57}"/>
              </a:ext>
            </a:extLst>
          </p:cNvPr>
          <p:cNvSpPr/>
          <p:nvPr/>
        </p:nvSpPr>
        <p:spPr>
          <a:xfrm>
            <a:off x="1625947" y="837481"/>
            <a:ext cx="9374682" cy="523220"/>
          </a:xfrm>
          <a:prstGeom prst="rect">
            <a:avLst/>
          </a:prstGeom>
        </p:spPr>
        <p:txBody>
          <a:bodyPr wrap="none">
            <a:spAutoFit/>
          </a:bodyPr>
          <a:lstStyle/>
          <a:p>
            <a:pPr hangingPunct="1"/>
            <a:r>
              <a:rPr lang="en-US" sz="2800" b="1" dirty="0"/>
              <a:t>Overview of the WMO Capacity Development Strategy</a:t>
            </a:r>
          </a:p>
        </p:txBody>
      </p:sp>
    </p:spTree>
    <p:extLst>
      <p:ext uri="{BB962C8B-B14F-4D97-AF65-F5344CB8AC3E}">
        <p14:creationId xmlns:p14="http://schemas.microsoft.com/office/powerpoint/2010/main" val="3913687620"/>
      </p:ext>
    </p:extLst>
  </p:cSld>
  <p:clrMapOvr>
    <a:masterClrMapping/>
  </p:clrMapOvr>
  <p:transition spd="med"/>
</p:sld>
</file>

<file path=ppt/theme/theme1.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27093" tIns="27093" rIns="27093" bIns="27093"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27093" tIns="27093" rIns="27093" bIns="27093" numCol="1" spcCol="38100" rtlCol="0" anchor="ctr">
        <a:spAutoFit/>
      </a:bodyPr>
      <a:lstStyle>
        <a:def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27093" tIns="27093" rIns="27093" bIns="27093"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27093" tIns="27093" rIns="27093" bIns="27093" numCol="1" spcCol="38100" rtlCol="0" anchor="ctr">
        <a:spAutoFit/>
      </a:bodyPr>
      <a:lstStyle>
        <a:def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B992D0F8FE95D4895F163129EBD78BE" ma:contentTypeVersion="" ma:contentTypeDescription="Create a new document." ma:contentTypeScope="" ma:versionID="da797970864175fcde6371f6a60ba74f">
  <xsd:schema xmlns:xsd="http://www.w3.org/2001/XMLSchema" xmlns:xs="http://www.w3.org/2001/XMLSchema" xmlns:p="http://schemas.microsoft.com/office/2006/metadata/properties" xmlns:ns2="1c5fc8e0-0999-4fb6-bf1f-7ab008e6dd1d" targetNamespace="http://schemas.microsoft.com/office/2006/metadata/properties" ma:root="true" ma:fieldsID="4b90bfc561bd565481a8f67666d1c250" ns2:_="">
    <xsd:import namespace="1c5fc8e0-0999-4fb6-bf1f-7ab008e6dd1d"/>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5fc8e0-0999-4fb6-bf1f-7ab008e6dd1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26BB61B-EA93-4684-A523-EEF6F7E793D9}">
  <ds:schemaRefs>
    <ds:schemaRef ds:uri="http://schemas.openxmlformats.org/package/2006/metadata/core-properties"/>
    <ds:schemaRef ds:uri="http://www.w3.org/XML/1998/namespace"/>
    <ds:schemaRef ds:uri="http://purl.org/dc/elements/1.1/"/>
    <ds:schemaRef ds:uri="http://purl.org/dc/terms/"/>
    <ds:schemaRef ds:uri="http://purl.org/dc/dcmitype/"/>
    <ds:schemaRef ds:uri="e6a68f33-575f-49c0-9d35-7af0bc5e97d1"/>
    <ds:schemaRef ds:uri="http://schemas.microsoft.com/office/infopath/2007/PartnerControls"/>
    <ds:schemaRef ds:uri="http://schemas.microsoft.com/office/2006/documentManagement/types"/>
    <ds:schemaRef ds:uri="13e2ad42-70e3-42d9-a93a-1ad122144547"/>
    <ds:schemaRef ds:uri="http://schemas.microsoft.com/office/2006/metadata/properties"/>
  </ds:schemaRefs>
</ds:datastoreItem>
</file>

<file path=customXml/itemProps2.xml><?xml version="1.0" encoding="utf-8"?>
<ds:datastoreItem xmlns:ds="http://schemas.openxmlformats.org/officeDocument/2006/customXml" ds:itemID="{B3AE9581-F22C-47C8-8F47-7F0B34A4AE17}">
  <ds:schemaRefs>
    <ds:schemaRef ds:uri="http://schemas.microsoft.com/sharepoint/v3/contenttype/forms"/>
  </ds:schemaRefs>
</ds:datastoreItem>
</file>

<file path=customXml/itemProps3.xml><?xml version="1.0" encoding="utf-8"?>
<ds:datastoreItem xmlns:ds="http://schemas.openxmlformats.org/officeDocument/2006/customXml" ds:itemID="{2AF7FEE1-A21A-4340-913C-12DBDEA25282}"/>
</file>

<file path=docProps/app.xml><?xml version="1.0" encoding="utf-8"?>
<Properties xmlns="http://schemas.openxmlformats.org/officeDocument/2006/extended-properties" xmlns:vt="http://schemas.openxmlformats.org/officeDocument/2006/docPropsVTypes">
  <TotalTime>7206</TotalTime>
  <Words>2494</Words>
  <Application>Microsoft Office PowerPoint</Application>
  <PresentationFormat>Custom</PresentationFormat>
  <Paragraphs>172</Paragraphs>
  <Slides>10</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Calibri</vt:lpstr>
      <vt:lpstr>Helvetica Neue</vt:lpstr>
      <vt:lpstr>Helvetica Neue Medium</vt:lpstr>
      <vt:lpstr>Roboto Condensed</vt:lpstr>
      <vt:lpstr>Times New Roman</vt:lpstr>
      <vt:lpstr>Verdana</vt:lpstr>
      <vt:lpstr>Wingdings</vt:lpstr>
      <vt:lpstr>21_BasicWhite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Process of the Basic Instruction Package for Meteorologists and Meteorological Technicians</dc:title>
  <dc:creator>Mustafa Adiguzel</dc:creator>
  <cp:lastModifiedBy>Luciane Veeck</cp:lastModifiedBy>
  <cp:revision>134</cp:revision>
  <dcterms:modified xsi:type="dcterms:W3CDTF">2023-02-28T14:11:10Z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0x0101002B992D0F8FE95D4895F163129EBD78BE</vt:lpwstr>
  </property>
  <property fmtid="{D5CDD505-2E9C-101B-9397-08002B2CF9AE}" pid="3" name="MediaServiceImageTags">
    <vt:lpwstr/>
  </property>
</Properties>
</file>